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9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0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1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2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3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4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5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1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17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366" r:id="rId1"/>
    <p:sldMasterId id="2147484591" r:id="rId2"/>
    <p:sldMasterId id="2147484598" r:id="rId3"/>
    <p:sldMasterId id="2147484605" r:id="rId4"/>
    <p:sldMasterId id="2147484617" r:id="rId5"/>
    <p:sldMasterId id="2147484624" r:id="rId6"/>
    <p:sldMasterId id="2147486637" r:id="rId7"/>
    <p:sldMasterId id="2147486671" r:id="rId8"/>
    <p:sldMasterId id="2147486679" r:id="rId9"/>
    <p:sldMasterId id="2147486711" r:id="rId10"/>
    <p:sldMasterId id="2147486721" r:id="rId11"/>
    <p:sldMasterId id="2147486766" r:id="rId12"/>
    <p:sldMasterId id="2147486799" r:id="rId13"/>
    <p:sldMasterId id="2147486870" r:id="rId14"/>
    <p:sldMasterId id="2147486878" r:id="rId15"/>
    <p:sldMasterId id="2147486886" r:id="rId16"/>
    <p:sldMasterId id="2147486922" r:id="rId17"/>
    <p:sldMasterId id="2147486987" r:id="rId18"/>
  </p:sldMasterIdLst>
  <p:notesMasterIdLst>
    <p:notesMasterId r:id="rId51"/>
  </p:notesMasterIdLst>
  <p:handoutMasterIdLst>
    <p:handoutMasterId r:id="rId52"/>
  </p:handoutMasterIdLst>
  <p:sldIdLst>
    <p:sldId id="1116" r:id="rId19"/>
    <p:sldId id="1132" r:id="rId20"/>
    <p:sldId id="1109" r:id="rId21"/>
    <p:sldId id="1157" r:id="rId22"/>
    <p:sldId id="1117" r:id="rId23"/>
    <p:sldId id="1144" r:id="rId24"/>
    <p:sldId id="1133" r:id="rId25"/>
    <p:sldId id="1136" r:id="rId26"/>
    <p:sldId id="1134" r:id="rId27"/>
    <p:sldId id="1135" r:id="rId28"/>
    <p:sldId id="1137" r:id="rId29"/>
    <p:sldId id="1149" r:id="rId30"/>
    <p:sldId id="1150" r:id="rId31"/>
    <p:sldId id="1156" r:id="rId32"/>
    <p:sldId id="1152" r:id="rId33"/>
    <p:sldId id="1154" r:id="rId34"/>
    <p:sldId id="1155" r:id="rId35"/>
    <p:sldId id="1138" r:id="rId36"/>
    <p:sldId id="1146" r:id="rId37"/>
    <p:sldId id="1145" r:id="rId38"/>
    <p:sldId id="1142" r:id="rId39"/>
    <p:sldId id="1147" r:id="rId40"/>
    <p:sldId id="1148" r:id="rId41"/>
    <p:sldId id="1139" r:id="rId42"/>
    <p:sldId id="1140" r:id="rId43"/>
    <p:sldId id="1151" r:id="rId44"/>
    <p:sldId id="1141" r:id="rId45"/>
    <p:sldId id="1143" r:id="rId46"/>
    <p:sldId id="1153" r:id="rId47"/>
    <p:sldId id="1158" r:id="rId48"/>
    <p:sldId id="1159" r:id="rId49"/>
    <p:sldId id="338" r:id="rId50"/>
  </p:sldIdLst>
  <p:sldSz cx="16256000" cy="9753600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182"/>
    <a:srgbClr val="EF6537"/>
    <a:srgbClr val="333399"/>
    <a:srgbClr val="093AD5"/>
    <a:srgbClr val="F8F8F8"/>
    <a:srgbClr val="F07330"/>
    <a:srgbClr val="3C62DC"/>
    <a:srgbClr val="009644"/>
    <a:srgbClr val="D60093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 autoAdjust="0"/>
    <p:restoredTop sz="81391" autoAdjust="0"/>
  </p:normalViewPr>
  <p:slideViewPr>
    <p:cSldViewPr>
      <p:cViewPr varScale="1">
        <p:scale>
          <a:sx n="55" d="100"/>
          <a:sy n="55" d="100"/>
        </p:scale>
        <p:origin x="756" y="48"/>
      </p:cViewPr>
      <p:guideLst>
        <p:guide orient="horz" pos="3072"/>
        <p:guide pos="5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slide" Target="slides/slide23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367" y="0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/>
          <a:lstStyle>
            <a:lvl1pPr algn="r">
              <a:defRPr sz="1300"/>
            </a:lvl1pPr>
          </a:lstStyle>
          <a:p>
            <a:pPr>
              <a:defRPr/>
            </a:pPr>
            <a:fld id="{3992D943-EBCB-4EB5-88AA-C29F464ED0AB}" type="datetimeFigureOut">
              <a:rPr lang="en-US"/>
              <a:pPr>
                <a:defRPr/>
              </a:pPr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1886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367" y="8841886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 anchor="b"/>
          <a:lstStyle>
            <a:lvl1pPr algn="r">
              <a:defRPr sz="1300"/>
            </a:lvl1pPr>
          </a:lstStyle>
          <a:p>
            <a:pPr>
              <a:defRPr/>
            </a:pPr>
            <a:fld id="{0AC91CDC-AE42-44FF-A45A-0F1150DDC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08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130" cy="465616"/>
          </a:xfrm>
          <a:prstGeom prst="rect">
            <a:avLst/>
          </a:prstGeom>
        </p:spPr>
        <p:txBody>
          <a:bodyPr vert="horz" lIns="93318" tIns="46660" rIns="93318" bIns="46660" rtlCol="0"/>
          <a:lstStyle>
            <a:lvl1pPr algn="l" eaLnBrk="1" hangingPunct="1">
              <a:defRPr sz="13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367" y="0"/>
            <a:ext cx="3043130" cy="465616"/>
          </a:xfrm>
          <a:prstGeom prst="rect">
            <a:avLst/>
          </a:prstGeom>
        </p:spPr>
        <p:txBody>
          <a:bodyPr vert="horz" wrap="square" lIns="93318" tIns="46660" rIns="93318" bIns="4666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58858E4D-747E-4E9C-BDF8-236B09273819}" type="datetimeFigureOut">
              <a:rPr lang="en-US"/>
              <a:pPr>
                <a:defRPr/>
              </a:pPr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3250" y="696913"/>
            <a:ext cx="5816600" cy="3490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8" tIns="46660" rIns="93318" bIns="4666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31" y="4422543"/>
            <a:ext cx="5617839" cy="4188935"/>
          </a:xfrm>
          <a:prstGeom prst="rect">
            <a:avLst/>
          </a:prstGeom>
        </p:spPr>
        <p:txBody>
          <a:bodyPr vert="horz" lIns="93318" tIns="46660" rIns="93318" bIns="4666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1885"/>
            <a:ext cx="3043130" cy="465616"/>
          </a:xfrm>
          <a:prstGeom prst="rect">
            <a:avLst/>
          </a:prstGeom>
        </p:spPr>
        <p:txBody>
          <a:bodyPr vert="horz" lIns="93318" tIns="46660" rIns="93318" bIns="46660" rtlCol="0" anchor="b"/>
          <a:lstStyle>
            <a:lvl1pPr algn="l" eaLnBrk="1" hangingPunct="1">
              <a:defRPr sz="13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367" y="8841885"/>
            <a:ext cx="3043130" cy="465616"/>
          </a:xfrm>
          <a:prstGeom prst="rect">
            <a:avLst/>
          </a:prstGeom>
        </p:spPr>
        <p:txBody>
          <a:bodyPr vert="horz" wrap="square" lIns="93318" tIns="46660" rIns="93318" bIns="4666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C857669B-51BB-46FF-ACB8-C6F522519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380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https://cdn.vox-cdn.com/uploads/chorus_asset/file/8884109/Quad_USB_1400_1050.png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48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https://www.youtube.com/watch?v=jMcrbhIa9EA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5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https://www.extremetech.com/g00/computing/254772-new-movidius-myriad-x-vpu-packs-custom-neural-compute-engine?i10c.encReferrer=aHR0cHM6Ly93d3cuZ29vZ2xlLmNvbS8%3D&amp;i10c.ua=1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36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</a:t>
            </a:r>
            <a:r>
              <a:rPr lang="en-US" dirty="0" err="1"/>
              <a:t>imgres?imgurl</a:t>
            </a:r>
            <a:r>
              <a:rPr lang="en-US" dirty="0"/>
              <a:t>=https%3A%2F%2Fmovidius-uploads.s3.amazonaws.com%2F1503930622-performance-comparisons_8_28.png&amp;imgrefurl=https%3A%2F%2Fwww.movidius.com%2FMyriadX&amp;docid=qobrfFTLH4QLtM&amp;tbnid=wjAvlvhnfJloWM%3A&amp;vet=10ahUKEwiFwI6zlcLaAhVC1lMKHQ4zAMYQMwhGKAgwCA..i&amp;w=1024&amp;h=576&amp;bih=787&amp;biw=719&amp;q=movidius%20architecture&amp;ved=0ahUKEwiFwI6zlcLaAhVC1lMKHQ4zAMYQMwhGKAgwCA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42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48C8B-B1C8-4FF0-BF4F-0217F3B311D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6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https://www.raspberrypi.org/forums/viewtopic.php?t=83141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1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https://www.techworm.net/2018/03/learn-build-supercomputer-raspberry-pi-3-cluster.html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http://likemagicappears.com/site-content/uploads/2014/02/RPCI-00-00000007.jpg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http://likemagicappears.com/site-content/uploads/2014/02/RPCI-00-00000012.jpg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3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https://www.amazon.com/gp/product/B06XGG28CW/ref=ox_sc_act_title_4?smid=A26ATEC08S9EFM&amp;psc=1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19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https://www.amazon.com/gp/product/B01IGBDT02/ref=od_aui_detailpages02?ie=UTF8&amp;psc=1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79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https://www.amazon.com/gp/product/B0153R2A9I/ref=ox_sc_sfl_title_2?ie=UTF8&amp;psc=1&amp;smid=A30C3BNH6KK26G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47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https://www.amazon.com/gp/product/B00Z81U3YY/ref=ox_sc_act_title_1?smid=A1JQNKX8H5YU3Y&amp;psc=1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9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https://www.tenettech.com/product/movidius-neural-compute-stick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5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7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7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7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b="0" i="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A901E0B-5F55-4985-8999-FC33205043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94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N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4171950"/>
            <a:ext cx="81978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89BA5D5-E227-4593-89EF-45315F1CA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92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20B83E8-DB5C-4C16-ACD2-4B3BD67F57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7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137DBEB-9F45-4466-930D-0CE359254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8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B69FBE5-A7C7-48B5-9862-D72D31DEF0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06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91A9385-8890-48AC-AADD-E61D20AB93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23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C738CAB-CD86-4248-83D2-2CB617A7BC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57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16464B9-3E8A-467D-AA82-26ABFDD102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1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D973227-07F3-4D0F-8B03-E3F143C8F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C41852E-042F-4EC3-9CE9-3D8642F2F8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95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FC72B93-3C49-4278-9DA7-3AC939F39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09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22E9F16-42F8-4445-8897-D85AA30131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86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52BD72D-CC98-4884-9141-A42AE685E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1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8768C3-5FD1-486E-9DC5-96FBA4DD5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82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115D018-4DBA-4920-8B8F-2DA6BB87B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5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462DD11-DB52-46E8-A974-BA4F46EC5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63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49D05D2-1F9F-4E13-928C-DF4FABEBF6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4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9D161FA-B410-485E-8C58-AABF296332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1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BB1949B-1BB3-4A1A-A3C6-365075D662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1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8A48696-BDF3-4D30-B148-948275227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13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34C8456-4D71-4053-8AF2-EC6E15684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69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A5B4E34-B3DB-406F-9B08-4C37F4CC7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BE27444-C659-4B1E-A42B-E74B45897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61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16256000" cy="2090737"/>
          </a:xfrm>
        </p:spPr>
        <p:txBody>
          <a:bodyPr anchor="b"/>
          <a:lstStyle>
            <a:lvl1pPr algn="ctr">
              <a:defRPr sz="4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43200"/>
            <a:ext cx="16256000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6835D8-9381-406E-BDB1-4024249371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5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42CA5808-63E0-41D7-BA77-B14331D3CB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86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95C116F-C423-4485-83D7-7CA9A62CF8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9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9F783F7-8D20-42A4-8ACE-A1FB4F8146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08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014E958-996D-49D5-9C3B-CB9E70232E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30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N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4171950"/>
            <a:ext cx="81978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DF4CA94-9D70-4DFD-9C72-C2802974D1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9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2608EB9-A3CD-4196-A26A-55A5C2D4CC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30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16256000" cy="2090737"/>
          </a:xfrm>
        </p:spPr>
        <p:txBody>
          <a:bodyPr anchor="b"/>
          <a:lstStyle>
            <a:lvl1pPr algn="ctr">
              <a:defRPr sz="4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43200"/>
            <a:ext cx="16256000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A13A84-8445-4E95-9EC2-2D092C061B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02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3825921-162B-4550-A4C7-2458A8F38C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78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81282F7-FAB9-4DDA-8676-8AFAE6C7C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83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A0C2B8-8A54-457D-AB92-EC0AE2C6B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8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4BE6F6F-0686-4717-851F-15276A5999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00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F02578B-9D07-4B90-A2CD-1D8C59B2F6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0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6088D84-61A9-444D-913B-308B792DE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63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EC12917-B32A-418A-839C-B64790A12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D764FEF-85F9-44E6-9ED3-BB6E4E1DEA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86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3BB2602-C74F-4A57-A39F-C9A5622A8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98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DC1FD7F-945A-4E49-B431-BA1142035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01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CBEAA6-A01B-44D4-BE24-C15B4C651A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7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23EB97-67DB-4613-8DB9-7242D6BC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5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CA9E066-4CC0-4764-878E-10704A96E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5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0CF4742-63E6-41A8-A22C-5A4D1984C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6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32E586A-7C16-41F4-AD7F-1673F61271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48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2AB9243-6364-4772-86EA-2473ACCCD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02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83AD4D8-E239-4DF7-B21B-1FF409BBA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21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9765DF-AEEF-47E9-9077-1CB2C89A7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4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AF35786-EFA5-40B5-8D53-B1A425B47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62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3E7A305-2C42-4E89-A0A0-11E50EC26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40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7E29C83-E050-4F03-9DAC-85B8E76B8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0D9FEF1-5077-4602-BCC5-ED3C743BC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1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CF5E022-DF2F-4DFC-A0FF-03C653682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56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2AACF43-1AA6-4A4D-9EA8-D0EA84BDD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02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0D96E3-5425-40E2-8D56-2A8F751CB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57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89416FC-6D81-4175-80DD-23054D19F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9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E19E43D-244C-449B-898F-A9D76D50A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6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AD3EB76-7DDD-4B6D-9150-589B3DDC7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07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E596EAC-F8F7-46EF-A45E-E08B8BEAD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87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B3AF14E-9727-4646-A305-21D2B309A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32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3182C49-C09B-4716-A4DE-01145FDF2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9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FEFEC28-84A6-4D84-874E-A7AE1D8F8C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41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AA0D5D6-31CF-448A-B825-5FC85F9EA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71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9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EB475C6-251B-4983-AF0F-25B638B39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01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88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164364D-A2C7-4141-A75A-9C340C9C1D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91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87C5F5C-7E5A-4979-94A4-2984AD762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5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D4779FA-AE9D-45AA-AE9C-5DC8FC4FD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CEC12917-B32A-418A-839C-B64790A12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84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1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5D764FEF-85F9-44E6-9ED3-BB6E4E1DEA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83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3BB2602-C74F-4A57-A39F-C9A5622A8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4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8DC1FD7F-945A-4E49-B431-BA1142035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26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BECBEAA6-A01B-44D4-BE24-C15B4C651A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8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723EB97-67DB-4613-8DB9-7242D6BC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0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CA9E066-4CC0-4764-878E-10704A96E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21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0CF4742-63E6-41A8-A22C-5A4D1984C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34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E58CEB-F5EA-4787-95DD-58955AC37B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41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C2AB9243-6364-4772-86EA-2473ACCCD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68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7"/>
            <a:ext cx="16327439" cy="8361362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683AD4D8-E239-4DF7-B21B-1FF409BBA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5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1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1"/>
            <a:ext cx="16327439" cy="8361362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79765DF-AEEF-47E9-9077-1CB2C89A7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27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BAF35786-EFA5-40B5-8D53-B1A425B47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81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3E7A305-2C42-4E89-A0A0-11E50EC26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33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7E29C83-E050-4F03-9DAC-85B8E76B8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99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1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90D9FEF1-5077-4602-BCC5-ED3C743BC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8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1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CF5E022-DF2F-4DFC-A0FF-03C653682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60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3937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52AACF43-1AA6-4A4D-9EA8-D0EA84BDD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49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49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BD0D96E3-5425-40E2-8D56-2A8F751CB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9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B6D7013-DF9B-4CAF-B349-14B11DDC7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30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1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2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9E19E43D-244C-449B-898F-A9D76D50A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96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1"/>
            <a:ext cx="16275051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CAD3EB76-7DDD-4B6D-9150-589B3DDC7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64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7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1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E596EAC-F8F7-46EF-A45E-E08B8BEAD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53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7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6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3937"/>
          </a:p>
        </p:txBody>
      </p:sp>
      <p:sp>
        <p:nvSpPr>
          <p:cNvPr id="5" name="Shape 606"/>
          <p:cNvSpPr/>
          <p:nvPr userDrawn="1"/>
        </p:nvSpPr>
        <p:spPr>
          <a:xfrm>
            <a:off x="-28574" y="652464"/>
            <a:ext cx="16309975" cy="8394699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B3AF14E-9727-4646-A305-21D2B309A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86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33182C49-C09B-4716-A4DE-01145FDF2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31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FEFEC28-84A6-4D84-874E-A7AE1D8F8C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7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AA0D5D6-31CF-448A-B825-5FC85F9EA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5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1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93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EB475C6-251B-4983-AF0F-25B638B39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5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0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y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1781CA6-1956-4437-9A94-31F4D637A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18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1"/>
            <a:ext cx="11125200" cy="12820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D87C5F5C-7E5A-4979-94A4-2984AD762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0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AD4779FA-AE9D-45AA-AE9C-5DC8FC4FD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60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EE1115-0C1D-4BB1-B3D9-AF6AA9B155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60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t Green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599A7EF-160B-4238-B389-4A07F62B82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133A5E0-C929-471D-A603-E5A46425F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83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FED2C9F-2D55-41CC-9A83-1A94B4D3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99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1830259-BE62-4895-A83F-F3E5892F5A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30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1">
                <a:latin typeface="Helvetica Neue"/>
                <a:cs typeface="Helvetica Neue"/>
              </a:defRPr>
            </a:lvl1pPr>
            <a:lvl2pPr marL="0" indent="0" algn="l">
              <a:tabLst/>
              <a:defRPr sz="2000">
                <a:latin typeface="Helvetica Neue"/>
                <a:cs typeface="Helvetica Neue"/>
              </a:defRPr>
            </a:lvl2pPr>
            <a:lvl3pPr marL="0" indent="0" algn="l">
              <a:defRPr sz="2000">
                <a:latin typeface="Helvetica Neue"/>
                <a:cs typeface="Helvetica Neue"/>
              </a:defRPr>
            </a:lvl3pPr>
            <a:lvl4pPr algn="l">
              <a:defRPr sz="2000">
                <a:latin typeface="Helvetica Neue"/>
                <a:cs typeface="Helvetica Neue"/>
              </a:defRPr>
            </a:lvl4pPr>
            <a:lvl5pPr algn="l">
              <a:defRPr sz="2000"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2375E57-D941-4081-BC9D-315F25CC89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2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29323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A70DCA8C-7488-4B42-9768-040B9C986F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501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5EDC1BC-9213-4F67-86C8-8163ADF0CB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03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86FD3AB-EF46-4419-870B-5ACB785AC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72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B0ACBB25-6628-4CD1-8320-8CA1F35204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2034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E1AF5150-C959-4BAC-B9CF-7FBA2E9A8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57599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B73E85D-4F0E-40DF-AABB-01623A5FE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1080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6E98FA3-BCFF-48AD-865C-B103A6A446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3119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9A2F3855-D04E-4382-A86D-592066D62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66042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76166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A70DCA8C-7488-4B42-9768-040B9C986F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56270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B0ACBB25-6628-4CD1-8320-8CA1F35204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87054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E1AF5150-C959-4BAC-B9CF-7FBA2E9A8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450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B73E85D-4F0E-40DF-AABB-01623A5FE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952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B4CF75E-4C06-49CC-9156-5E05B3AF1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51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6E98FA3-BCFF-48AD-865C-B103A6A446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0129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9A2F3855-D04E-4382-A86D-592066D62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8907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C350-3635-46FD-A1FD-A68341DEC43E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0B99-C4D8-4072-AC72-3B7EB59C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149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1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  <a:prstGeom prst="rect">
            <a:avLst/>
          </a:prstGeo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7470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  <a:prstGeom prst="rect">
            <a:avLst/>
          </a:prstGeom>
        </p:spPr>
        <p:txBody>
          <a:bodyPr/>
          <a:lstStyle>
            <a:lvl1pPr>
              <a:defRPr sz="1125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75420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4ED668E-E5D8-4341-994D-5C3B3E747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6537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014130D-72C7-41EF-AB95-0BF3FC8771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3269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998A23B-E872-46B7-BF35-08C18853E6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49441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3B45705-C145-4247-88EB-37B8B8E32F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85296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AF214E1-A461-4721-8D78-546439A4D1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906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6C2B82B-6531-43DE-B8FB-6CA9E4F12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06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F40B61E-A591-4550-8206-331F05D12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44613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31D9A9E-C776-4089-ADF7-B5AA4B9A7C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75894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EBA0925-353A-4C64-B892-E6F4EEAA2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431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539A558-6A6D-42C4-85E5-E09E9CF69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32225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3083F25-D07C-41F7-B3EB-289B271F0C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5597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08AE5D6-BD24-4C31-B3AD-C8A38927C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2184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53611F6-CB96-4202-907A-9BB86B0B82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66654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20A302E-3498-47FB-A71E-BE80163B4D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74259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1B426D1-D528-4CB8-A6C3-685E324C19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0550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DE9DC92-A412-4919-8AAD-B9B61388CD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092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5E3D3CE-FBE5-458D-9D0A-4877599F0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20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5E48BF8-7FC5-4A5C-8DDB-347D65336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69024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B579857-4DC0-4D3D-A826-EBD946ABA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12883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63A777A-E64B-46A7-A739-22427027D5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17341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9211C22-6B7A-4B4D-BBDD-AB4F53F93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40840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78F9C66-EF18-4BCC-A6BB-5BFBBAADE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6287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8135D38-CADD-4276-B992-AF48CAD0D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61431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E5D05A6-32F9-4022-87C2-8B7BBD40C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55553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87278DA-B9F3-4347-AB82-7AACC9AF28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6347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4E2146C-928E-4EAD-A8CB-2EEC1B0B4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00346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E1E491A-AC56-4F14-85A3-0189AA066F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9147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8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B16EE4A-B3A9-49D9-974F-A4ED5EB4E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88869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CD749E5-6C89-450C-B540-AAF2DEF15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50651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0514FD9E-D706-4670-9B0B-04DCA39A0F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17516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885B78A-0539-44DC-8415-FBDC69ED31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70186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F4E0AC1-25D7-4879-A9B4-5DFC6AAFE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7344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EC12917-B32A-418A-839C-B64790A12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73043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D764FEF-85F9-44E6-9ED3-BB6E4E1DEA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09616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3BB2602-C74F-4A57-A39F-C9A5622A8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029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DC1FD7F-945A-4E49-B431-BA1142035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99221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CBEAA6-A01B-44D4-BE24-C15B4C651A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6017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1" y="1752600"/>
            <a:ext cx="11049001" cy="6324599"/>
          </a:xfrm>
        </p:spPr>
        <p:txBody>
          <a:bodyPr/>
          <a:lstStyle>
            <a:lvl1pPr>
              <a:defRPr sz="3000" spc="75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2"/>
            <a:ext cx="222251" cy="203200"/>
          </a:xfrm>
        </p:spPr>
        <p:txBody>
          <a:bodyPr/>
          <a:lstStyle>
            <a:lvl1pPr>
              <a:defRPr sz="900" smtClean="0">
                <a:latin typeface="Helvetica Neue" charset="0"/>
              </a:defRPr>
            </a:lvl1pPr>
          </a:lstStyle>
          <a:p>
            <a:pPr>
              <a:defRPr/>
            </a:pPr>
            <a:fld id="{D18E14ED-C649-4059-A687-38F3CB7BF3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34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23EB97-67DB-4613-8DB9-7242D6BC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56208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CA9E066-4CC0-4764-878E-10704A96E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4722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0CF4742-63E6-41A8-A22C-5A4D1984C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24142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2AB9243-6364-4772-86EA-2473ACCCD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29502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83AD4D8-E239-4DF7-B21B-1FF409BBA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88761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9765DF-AEEF-47E9-9077-1CB2C89A7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98146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AF35786-EFA5-40B5-8D53-B1A425B47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64474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3E7A305-2C42-4E89-A0A0-11E50EC26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95753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7E29C83-E050-4F03-9DAC-85B8E76B8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81437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0D9FEF1-5077-4602-BCC5-ED3C743BC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0926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B165E9A-E956-436B-A351-4FB351A0C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24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CF5E022-DF2F-4DFC-A0FF-03C653682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45485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>
              <a:cs typeface="+mn-cs"/>
            </a:endParaRPr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2AACF43-1AA6-4A4D-9EA8-D0EA84BDD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32741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0D96E3-5425-40E2-8D56-2A8F751CB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85099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E19E43D-244C-449B-898F-A9D76D50A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06766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AD3EB76-7DDD-4B6D-9150-589B3DDC7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82072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E596EAC-F8F7-46EF-A45E-E08B8BEAD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02189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>
              <a:cs typeface="+mn-cs"/>
            </a:endParaRPr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B3AF14E-9727-4646-A305-21D2B309A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00942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3182C49-C09B-4716-A4DE-01145FDF2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22288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FEFEC28-84A6-4D84-874E-A7AE1D8F8C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0108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AA0D5D6-31CF-448A-B825-5FC85F9EA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93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8C1AF4C-BA0F-45D5-9469-A2CED81A81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00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65775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EB475C6-251B-4983-AF0F-25B638B39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8307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59971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87C5F5C-7E5A-4979-94A4-2984AD762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02840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D4779FA-AE9D-45AA-AE9C-5DC8FC4FD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43433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DC405886-3D3E-4225-BFE4-77E09D545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39307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912EF88A-20F8-4230-B64D-4DE050089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74367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DDF2ABF9-CA82-4649-A44B-B118AE11FD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42167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52599B7-396A-4584-A1BC-8991D3507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77014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ABDCF78C-AFFA-48A2-893B-5477CE9973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2382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D17A475-2EB1-4DFC-8243-324936DFA7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10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6E7A6867-0C29-4F75-A4FA-FBB665E7E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6109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E74EAF0B-E782-4804-9B25-C9B9BFBD7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5604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1B55998-25F5-4F90-8D77-EA786E94A0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10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1ACE9B4-0C04-4A82-8B18-29D72A195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66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A89E0E0-9283-4CD0-9970-F5DAFA3C52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90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B952FD1-1A4C-4172-A8FA-EB610CF5B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8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57597A2-3702-479B-93A3-D7D3198D9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2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E46A058-DCD8-4EF3-B290-43CCCD2C9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04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8E38EEF-9B45-4F5C-8EDC-30A1B6853B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39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FDAA8C-CE4E-4152-A03D-38DBB42FC5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7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96685D3-68B4-4E50-A2CA-D28E0EC1D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45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03DCD9D-7895-4F44-9CF5-6D7C3F1ED6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40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4140FAB-5129-4BF6-B1C9-3FF8AA0D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58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1D41C5F-7BAF-43B2-8713-3624EBBE08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92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81DF845-D803-405C-B855-B2EA56E34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9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6AFE557-255D-496B-94A9-1C8F38000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F46B4C9-6F79-40FB-A2A4-A2F8019855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9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41B2383-DE0D-4E76-B331-BDC1AC8A40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5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F2397A1-6DC8-486D-8E9F-8C073B2A3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50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F495B56-BB50-4704-9075-7759F9FB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95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4421848-029C-4DF3-9098-9A4CA52011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96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9273B9B-7CFC-4111-9631-F868268F5F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02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055BCFF-5DF0-45CC-9F25-BF3A7F5BE0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5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810BBF4-A7BA-407A-9E67-4DABB65CF6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24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9D84A52-6CE5-4B4F-90DF-75ED8C48AF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99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3C61292-156A-4350-A223-A2C4DFA122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86CDA64-BC4B-4DD2-9E8A-8878682288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500B2EA-211B-4D9B-BD9F-EAA35C13DD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31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E010C7-903D-4AF0-A69E-EE593C27B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86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4B353BE4-07E6-4E0E-95EB-356BBF969C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5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E9ADA48-D84E-4515-B313-5C11C37CC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77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079D90-996D-446F-8A0E-2C14288D2D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1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1" y="1752600"/>
            <a:ext cx="11049001" cy="6324599"/>
          </a:xfrm>
        </p:spPr>
        <p:txBody>
          <a:bodyPr/>
          <a:lstStyle>
            <a:lvl1pPr>
              <a:defRPr sz="3000" spc="75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2"/>
            <a:ext cx="222251" cy="203200"/>
          </a:xfrm>
        </p:spPr>
        <p:txBody>
          <a:bodyPr/>
          <a:lstStyle>
            <a:lvl1pPr>
              <a:defRPr sz="900" smtClean="0">
                <a:latin typeface="Helvetica Neue" charset="0"/>
              </a:defRPr>
            </a:lvl1pPr>
          </a:lstStyle>
          <a:p>
            <a:pPr>
              <a:defRPr/>
            </a:pPr>
            <a:fld id="{D18E14ED-C649-4059-A687-38F3CB7BF3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92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17600" y="9040143"/>
            <a:ext cx="3657600" cy="519289"/>
          </a:xfrm>
          <a:prstGeom prst="rect">
            <a:avLst/>
          </a:prstGeom>
        </p:spPr>
        <p:txBody>
          <a:bodyPr/>
          <a:lstStyle/>
          <a:p>
            <a:fld id="{B86AB2B3-4BED-49D6-BC80-95D1CD240811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84800" y="9040143"/>
            <a:ext cx="5486400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0B42-0C3E-4C44-A2F7-5E44D70CF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5E03998-4EFB-46F2-8C6D-E4A13505F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62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t Green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4D928C-F426-4CF0-A2F9-958CFF6036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42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8A864C5-A69E-4142-90A6-459CE0E06B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37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0BD8835-2F31-459D-AD43-80E347C94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5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D6CE821-2B66-4DBF-8DC0-54E4C5DDBA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67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079A5D8-5B95-4266-9C3D-D216AC743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96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1">
                <a:latin typeface="Helvetica Neue"/>
                <a:cs typeface="Helvetica Neue"/>
              </a:defRPr>
            </a:lvl1pPr>
            <a:lvl2pPr marL="0" indent="0" algn="l">
              <a:tabLst/>
              <a:defRPr sz="2000">
                <a:latin typeface="Helvetica Neue"/>
                <a:cs typeface="Helvetica Neue"/>
              </a:defRPr>
            </a:lvl2pPr>
            <a:lvl3pPr marL="0" indent="0" algn="l">
              <a:defRPr sz="2000">
                <a:latin typeface="Helvetica Neue"/>
                <a:cs typeface="Helvetica Neue"/>
              </a:defRPr>
            </a:lvl3pPr>
            <a:lvl4pPr algn="l">
              <a:defRPr sz="2000">
                <a:latin typeface="Helvetica Neue"/>
                <a:cs typeface="Helvetica Neue"/>
              </a:defRPr>
            </a:lvl4pPr>
            <a:lvl5pPr algn="l">
              <a:defRPr sz="2000"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26FFAB8-6E33-4CFD-AE07-EACF90BCD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8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64EAF6FE-CA06-44FE-8723-4A0A9AF08E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9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E58CEB-F5EA-4787-95DD-58955AC37B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al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4E37ACC-E092-48FE-9390-7DA2F20457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4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1541C13-F20E-45CF-958A-8193E0B592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77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6088D84-61A9-444D-913B-308B792DE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20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7083318-2684-4143-BB3F-6F95FA32F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1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28899D0-7CF4-476B-8AFD-3D5033CE5E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21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F6069BA-4413-4083-9E10-E31726D633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64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596249"/>
            <a:ext cx="12192000" cy="3395698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5122898"/>
            <a:ext cx="12192000" cy="235486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8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6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431628"/>
            <a:ext cx="14020800" cy="4057226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527237"/>
            <a:ext cx="14020800" cy="21335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2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6444"/>
            <a:ext cx="690880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596444"/>
            <a:ext cx="690880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519290"/>
            <a:ext cx="1402080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390987"/>
            <a:ext cx="6877049" cy="117178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562773"/>
            <a:ext cx="687704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390987"/>
            <a:ext cx="6910917" cy="117178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562773"/>
            <a:ext cx="6910917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7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25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37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50240"/>
            <a:ext cx="5242983" cy="22758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404338"/>
            <a:ext cx="8229600" cy="693137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926080"/>
            <a:ext cx="5242983" cy="54209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17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50240"/>
            <a:ext cx="5242983" cy="22758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917" y="1404338"/>
            <a:ext cx="8229600" cy="6931378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926080"/>
            <a:ext cx="5242983" cy="54209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7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11FDD35-DABA-42A3-8D17-2659E52A2C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54576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56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519289"/>
            <a:ext cx="350520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519289"/>
            <a:ext cx="1031240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61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079D90-996D-446F-8A0E-2C14288D2D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13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1" y="1752600"/>
            <a:ext cx="11049001" cy="6324599"/>
          </a:xfrm>
        </p:spPr>
        <p:txBody>
          <a:bodyPr/>
          <a:lstStyle>
            <a:lvl1pPr>
              <a:defRPr sz="3000" spc="75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2"/>
            <a:ext cx="222251" cy="203200"/>
          </a:xfrm>
        </p:spPr>
        <p:txBody>
          <a:bodyPr/>
          <a:lstStyle>
            <a:lvl1pPr>
              <a:defRPr sz="900" smtClean="0">
                <a:latin typeface="Helvetica Neue" charset="0"/>
              </a:defRPr>
            </a:lvl1pPr>
          </a:lstStyle>
          <a:p>
            <a:pPr>
              <a:defRPr/>
            </a:pPr>
            <a:fld id="{D18E14ED-C649-4059-A687-38F3CB7BF3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5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46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E58CEB-F5EA-4787-95DD-58955AC37B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51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b="0" i="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8565519-E12E-4006-B65D-9188674B46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28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45C0F71-3BBC-46CA-82AC-B15E7B4A16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8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DE98F3E-ADDD-484A-AE46-70E520B10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36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81533B6-4E71-41A5-BDC3-5252B114B3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32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789638D-92AB-4950-8BAD-ACEC01D8E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04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13BB175-4513-4C61-81D3-EB3975B43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6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B6CEAA0-3A95-4313-8F1A-8405E53CA7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74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7306BED-7E6D-4828-8374-17619E120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9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17683BA-1E75-4898-8C19-D6A39700A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81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4ECF21E-3ABC-4AE9-A981-906FE8878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93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E0B25EB-6F6C-4C1B-A75D-06BC186E14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13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7206631-A345-4454-80BD-521DC90241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64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87EBA3B-3415-4D57-BB03-C3B4E57E5D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49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5B7C372-39FF-4E5C-BC7C-B9964BB646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02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8E512C3-0362-433E-AF30-79A643D237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41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7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31" Type="http://schemas.openxmlformats.org/officeDocument/2006/relationships/theme" Target="../theme/theme1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6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9.xml"/><Relationship Id="rId26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5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20" Type="http://schemas.openxmlformats.org/officeDocument/2006/relationships/slideLayout" Target="../slideLayouts/slideLayout181.xml"/><Relationship Id="rId29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24" Type="http://schemas.openxmlformats.org/officeDocument/2006/relationships/slideLayout" Target="../slideLayouts/slideLayout18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23" Type="http://schemas.openxmlformats.org/officeDocument/2006/relationships/slideLayout" Target="../slideLayouts/slideLayout184.xml"/><Relationship Id="rId28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80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83.xml"/><Relationship Id="rId27" Type="http://schemas.openxmlformats.org/officeDocument/2006/relationships/slideLayout" Target="../slideLayouts/slideLayout188.xml"/><Relationship Id="rId30" Type="http://schemas.openxmlformats.org/officeDocument/2006/relationships/slideLayout" Target="../slideLayouts/slideLayout19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94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201.xml"/><Relationship Id="rId9" Type="http://schemas.openxmlformats.org/officeDocument/2006/relationships/image" Target="../media/image25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26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17.xml"/><Relationship Id="rId21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25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16.xml"/><Relationship Id="rId1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43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24" Type="http://schemas.openxmlformats.org/officeDocument/2006/relationships/slideLayout" Target="../slideLayouts/slideLayout238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219.xml"/><Relationship Id="rId15" Type="http://schemas.openxmlformats.org/officeDocument/2006/relationships/slideLayout" Target="../slideLayouts/slideLayout229.xml"/><Relationship Id="rId23" Type="http://schemas.openxmlformats.org/officeDocument/2006/relationships/slideLayout" Target="../slideLayouts/slideLayout237.xml"/><Relationship Id="rId28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24.xml"/><Relationship Id="rId19" Type="http://schemas.openxmlformats.org/officeDocument/2006/relationships/slideLayout" Target="../slideLayouts/slideLayout233.xml"/><Relationship Id="rId31" Type="http://schemas.openxmlformats.org/officeDocument/2006/relationships/theme" Target="../theme/theme16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slideLayout" Target="../slideLayouts/slideLayout228.xml"/><Relationship Id="rId22" Type="http://schemas.openxmlformats.org/officeDocument/2006/relationships/slideLayout" Target="../slideLayouts/slideLayout236.xml"/><Relationship Id="rId27" Type="http://schemas.openxmlformats.org/officeDocument/2006/relationships/slideLayout" Target="../slideLayouts/slideLayout241.xml"/><Relationship Id="rId30" Type="http://schemas.openxmlformats.org/officeDocument/2006/relationships/slideLayout" Target="../slideLayouts/slideLayout24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26" Type="http://schemas.openxmlformats.org/officeDocument/2006/relationships/slideLayout" Target="../slideLayouts/slideLayout270.xml"/><Relationship Id="rId3" Type="http://schemas.openxmlformats.org/officeDocument/2006/relationships/slideLayout" Target="../slideLayouts/slideLayout247.xml"/><Relationship Id="rId21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2" Type="http://schemas.openxmlformats.org/officeDocument/2006/relationships/slideLayout" Target="../slideLayouts/slideLayout246.xml"/><Relationship Id="rId16" Type="http://schemas.openxmlformats.org/officeDocument/2006/relationships/slideLayout" Target="../slideLayouts/slideLayout260.xml"/><Relationship Id="rId20" Type="http://schemas.openxmlformats.org/officeDocument/2006/relationships/slideLayout" Target="../slideLayouts/slideLayout264.xml"/><Relationship Id="rId29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24" Type="http://schemas.openxmlformats.org/officeDocument/2006/relationships/slideLayout" Target="../slideLayouts/slideLayout268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249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54.xml"/><Relationship Id="rId19" Type="http://schemas.openxmlformats.org/officeDocument/2006/relationships/slideLayout" Target="../slideLayouts/slideLayout263.xml"/><Relationship Id="rId31" Type="http://schemas.openxmlformats.org/officeDocument/2006/relationships/theme" Target="../theme/theme17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3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81.xml"/><Relationship Id="rId2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7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7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9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theme" Target="../theme/theme9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1ECDA962-60EF-40CC-922A-966B243CFF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32" r:id="rId1"/>
    <p:sldLayoutId id="2147486433" r:id="rId2"/>
    <p:sldLayoutId id="2147486434" r:id="rId3"/>
    <p:sldLayoutId id="2147486435" r:id="rId4"/>
    <p:sldLayoutId id="2147486436" r:id="rId5"/>
    <p:sldLayoutId id="2147486437" r:id="rId6"/>
    <p:sldLayoutId id="2147486438" r:id="rId7"/>
    <p:sldLayoutId id="2147486869" r:id="rId8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344182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AA673A15-31DD-49BB-897A-B1C939EAC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2053" name="Picture 5" descr="Screen Shot 2014-04-25 at 9.42.46 AM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81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2" r:id="rId1"/>
    <p:sldLayoutId id="2147486713" r:id="rId2"/>
    <p:sldLayoutId id="2147486714" r:id="rId3"/>
    <p:sldLayoutId id="2147486715" r:id="rId4"/>
    <p:sldLayoutId id="2147486716" r:id="rId5"/>
    <p:sldLayoutId id="2147486717" r:id="rId6"/>
    <p:sldLayoutId id="2147486718" r:id="rId7"/>
    <p:sldLayoutId id="2147486719" r:id="rId8"/>
    <p:sldLayoutId id="2147486841" r:id="rId9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A2D2B611-8A98-476A-8EB5-D03755A935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22" r:id="rId1"/>
    <p:sldLayoutId id="2147486723" r:id="rId2"/>
    <p:sldLayoutId id="2147486724" r:id="rId3"/>
    <p:sldLayoutId id="2147486725" r:id="rId4"/>
    <p:sldLayoutId id="2147486726" r:id="rId5"/>
    <p:sldLayoutId id="2147486727" r:id="rId6"/>
    <p:sldLayoutId id="2147486728" r:id="rId7"/>
    <p:sldLayoutId id="2147486729" r:id="rId8"/>
    <p:sldLayoutId id="2147486730" r:id="rId9"/>
    <p:sldLayoutId id="2147486731" r:id="rId10"/>
    <p:sldLayoutId id="2147486732" r:id="rId11"/>
    <p:sldLayoutId id="2147486733" r:id="rId12"/>
    <p:sldLayoutId id="2147486734" r:id="rId13"/>
    <p:sldLayoutId id="2147486735" r:id="rId14"/>
    <p:sldLayoutId id="2147486737" r:id="rId15"/>
    <p:sldLayoutId id="2147486738" r:id="rId16"/>
    <p:sldLayoutId id="2147486739" r:id="rId17"/>
    <p:sldLayoutId id="2147486740" r:id="rId18"/>
    <p:sldLayoutId id="2147486741" r:id="rId19"/>
    <p:sldLayoutId id="2147486742" r:id="rId20"/>
    <p:sldLayoutId id="2147486743" r:id="rId21"/>
    <p:sldLayoutId id="2147486744" r:id="rId22"/>
    <p:sldLayoutId id="2147486745" r:id="rId23"/>
    <p:sldLayoutId id="2147486746" r:id="rId24"/>
    <p:sldLayoutId id="2147486747" r:id="rId25"/>
    <p:sldLayoutId id="2147486748" r:id="rId26"/>
    <p:sldLayoutId id="2147486749" r:id="rId27"/>
    <p:sldLayoutId id="2147486750" r:id="rId28"/>
    <p:sldLayoutId id="2147486751" r:id="rId29"/>
    <p:sldLayoutId id="2147486752" r:id="rId30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2D2B611-8A98-476A-8EB5-D03755A935C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95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67" r:id="rId1"/>
    <p:sldLayoutId id="2147486768" r:id="rId2"/>
    <p:sldLayoutId id="2147486769" r:id="rId3"/>
    <p:sldLayoutId id="2147486770" r:id="rId4"/>
    <p:sldLayoutId id="2147486771" r:id="rId5"/>
    <p:sldLayoutId id="2147486772" r:id="rId6"/>
    <p:sldLayoutId id="2147486773" r:id="rId7"/>
    <p:sldLayoutId id="2147486774" r:id="rId8"/>
    <p:sldLayoutId id="2147486775" r:id="rId9"/>
    <p:sldLayoutId id="2147486776" r:id="rId10"/>
    <p:sldLayoutId id="2147486777" r:id="rId11"/>
    <p:sldLayoutId id="2147486778" r:id="rId12"/>
    <p:sldLayoutId id="2147486779" r:id="rId13"/>
    <p:sldLayoutId id="2147486780" r:id="rId14"/>
    <p:sldLayoutId id="2147486782" r:id="rId15"/>
    <p:sldLayoutId id="2147486783" r:id="rId16"/>
    <p:sldLayoutId id="2147486784" r:id="rId17"/>
    <p:sldLayoutId id="2147486785" r:id="rId18"/>
    <p:sldLayoutId id="2147486786" r:id="rId19"/>
    <p:sldLayoutId id="2147486787" r:id="rId20"/>
    <p:sldLayoutId id="2147486788" r:id="rId21"/>
    <p:sldLayoutId id="2147486789" r:id="rId22"/>
    <p:sldLayoutId id="2147486790" r:id="rId23"/>
    <p:sldLayoutId id="2147486791" r:id="rId24"/>
    <p:sldLayoutId id="2147486792" r:id="rId25"/>
    <p:sldLayoutId id="2147486793" r:id="rId26"/>
    <p:sldLayoutId id="2147486794" r:id="rId27"/>
    <p:sldLayoutId id="2147486795" r:id="rId28"/>
    <p:sldLayoutId id="2147486796" r:id="rId29"/>
    <p:sldLayoutId id="2147486797" r:id="rId30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73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A0CE6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9B025780-8017-4626-9476-E02D0ADA7F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5125" name="Picture 5" descr="Screen Shot 2014-04-25 at 9.42.46 AM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70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2856" tIns="42857" rIns="42856" bIns="42857" anchor="ctr"/>
          <a:lstStyle/>
          <a:p>
            <a:pPr algn="ctr" defTabSz="547592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 smtClean="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A1A82C27-DE7F-4D29-A886-294897130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17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1" r:id="rId1"/>
    <p:sldLayoutId id="2147486872" r:id="rId2"/>
    <p:sldLayoutId id="2147486873" r:id="rId3"/>
    <p:sldLayoutId id="2147486874" r:id="rId4"/>
    <p:sldLayoutId id="2147486875" r:id="rId5"/>
    <p:sldLayoutId id="2147486876" r:id="rId6"/>
    <p:sldLayoutId id="2147486877" r:id="rId7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2856" tIns="42857" rIns="42856" bIns="42857" anchor="ctr"/>
          <a:lstStyle/>
          <a:p>
            <a:pPr algn="ctr" defTabSz="547592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 smtClean="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A1A82C27-DE7F-4D29-A886-294897130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09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9" r:id="rId1"/>
    <p:sldLayoutId id="2147486880" r:id="rId2"/>
    <p:sldLayoutId id="2147486881" r:id="rId3"/>
    <p:sldLayoutId id="2147486882" r:id="rId4"/>
    <p:sldLayoutId id="2147486883" r:id="rId5"/>
    <p:sldLayoutId id="2147486884" r:id="rId6"/>
    <p:sldLayoutId id="2147486885" r:id="rId7"/>
    <p:sldLayoutId id="2147486919" r:id="rId8"/>
    <p:sldLayoutId id="2147486920" r:id="rId9"/>
    <p:sldLayoutId id="2147486921" r:id="rId10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CA7E305C-72BA-4C8C-BD69-B0B00D31F2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2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87" r:id="rId1"/>
    <p:sldLayoutId id="2147486888" r:id="rId2"/>
    <p:sldLayoutId id="2147486889" r:id="rId3"/>
    <p:sldLayoutId id="2147486890" r:id="rId4"/>
    <p:sldLayoutId id="2147486891" r:id="rId5"/>
    <p:sldLayoutId id="2147486892" r:id="rId6"/>
    <p:sldLayoutId id="2147486893" r:id="rId7"/>
    <p:sldLayoutId id="2147486894" r:id="rId8"/>
    <p:sldLayoutId id="2147486895" r:id="rId9"/>
    <p:sldLayoutId id="2147486896" r:id="rId10"/>
    <p:sldLayoutId id="2147486897" r:id="rId11"/>
    <p:sldLayoutId id="2147486898" r:id="rId12"/>
    <p:sldLayoutId id="2147486899" r:id="rId13"/>
    <p:sldLayoutId id="2147486900" r:id="rId14"/>
    <p:sldLayoutId id="2147486902" r:id="rId15"/>
    <p:sldLayoutId id="2147486903" r:id="rId16"/>
    <p:sldLayoutId id="2147486904" r:id="rId17"/>
    <p:sldLayoutId id="2147486905" r:id="rId18"/>
    <p:sldLayoutId id="2147486906" r:id="rId19"/>
    <p:sldLayoutId id="2147486907" r:id="rId20"/>
    <p:sldLayoutId id="2147486908" r:id="rId21"/>
    <p:sldLayoutId id="2147486909" r:id="rId22"/>
    <p:sldLayoutId id="2147486910" r:id="rId23"/>
    <p:sldLayoutId id="2147486911" r:id="rId24"/>
    <p:sldLayoutId id="2147486912" r:id="rId25"/>
    <p:sldLayoutId id="2147486913" r:id="rId26"/>
    <p:sldLayoutId id="2147486914" r:id="rId27"/>
    <p:sldLayoutId id="2147486915" r:id="rId28"/>
    <p:sldLayoutId id="2147486916" r:id="rId29"/>
    <p:sldLayoutId id="2147486917" r:id="rId30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A2D2B611-8A98-476A-8EB5-D03755A935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64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23" r:id="rId1"/>
    <p:sldLayoutId id="2147486924" r:id="rId2"/>
    <p:sldLayoutId id="2147486925" r:id="rId3"/>
    <p:sldLayoutId id="2147486926" r:id="rId4"/>
    <p:sldLayoutId id="2147486927" r:id="rId5"/>
    <p:sldLayoutId id="2147486928" r:id="rId6"/>
    <p:sldLayoutId id="2147486929" r:id="rId7"/>
    <p:sldLayoutId id="2147486930" r:id="rId8"/>
    <p:sldLayoutId id="2147486931" r:id="rId9"/>
    <p:sldLayoutId id="2147486932" r:id="rId10"/>
    <p:sldLayoutId id="2147486933" r:id="rId11"/>
    <p:sldLayoutId id="2147486934" r:id="rId12"/>
    <p:sldLayoutId id="2147486935" r:id="rId13"/>
    <p:sldLayoutId id="2147486936" r:id="rId14"/>
    <p:sldLayoutId id="2147486938" r:id="rId15"/>
    <p:sldLayoutId id="2147486939" r:id="rId16"/>
    <p:sldLayoutId id="2147486940" r:id="rId17"/>
    <p:sldLayoutId id="2147486941" r:id="rId18"/>
    <p:sldLayoutId id="2147486942" r:id="rId19"/>
    <p:sldLayoutId id="2147486943" r:id="rId20"/>
    <p:sldLayoutId id="2147486944" r:id="rId21"/>
    <p:sldLayoutId id="2147486945" r:id="rId22"/>
    <p:sldLayoutId id="2147486946" r:id="rId23"/>
    <p:sldLayoutId id="2147486947" r:id="rId24"/>
    <p:sldLayoutId id="2147486948" r:id="rId25"/>
    <p:sldLayoutId id="2147486949" r:id="rId26"/>
    <p:sldLayoutId id="2147486950" r:id="rId27"/>
    <p:sldLayoutId id="2147486951" r:id="rId28"/>
    <p:sldLayoutId id="2147486952" r:id="rId29"/>
    <p:sldLayoutId id="2147486953" r:id="rId30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2856" tIns="42857" rIns="42856" bIns="42857" anchor="ctr"/>
          <a:lstStyle/>
          <a:p>
            <a:pPr algn="ctr" defTabSz="547592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CC39DE14-147E-4917-9F9C-CB30AAFF2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63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88" r:id="rId1"/>
    <p:sldLayoutId id="2147486989" r:id="rId2"/>
    <p:sldLayoutId id="2147486990" r:id="rId3"/>
    <p:sldLayoutId id="2147486991" r:id="rId4"/>
    <p:sldLayoutId id="2147486992" r:id="rId5"/>
    <p:sldLayoutId id="2147486993" r:id="rId6"/>
    <p:sldLayoutId id="2147486994" r:id="rId7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344182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9C242A88-6EE3-4742-B356-51DDDFA6B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2053" name="Picture 5" descr="Screen Shot 2014-04-25 at 9.42.46 AM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39" r:id="rId1"/>
    <p:sldLayoutId id="2147486440" r:id="rId2"/>
    <p:sldLayoutId id="2147486441" r:id="rId3"/>
    <p:sldLayoutId id="2147486442" r:id="rId4"/>
    <p:sldLayoutId id="2147486443" r:id="rId5"/>
    <p:sldLayoutId id="2147486444" r:id="rId6"/>
    <p:sldLayoutId id="2147486445" r:id="rId7"/>
    <p:sldLayoutId id="2147486446" r:id="rId8"/>
    <p:sldLayoutId id="2147486756" r:id="rId9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A9AAA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8BD50416-FC42-4A58-9CBE-48B9FE0263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3077" name="Picture 5" descr="Screen Shot 2014-04-25 at 9.42.46 AM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47" r:id="rId1"/>
    <p:sldLayoutId id="2147486448" r:id="rId2"/>
    <p:sldLayoutId id="2147486449" r:id="rId3"/>
    <p:sldLayoutId id="2147486450" r:id="rId4"/>
    <p:sldLayoutId id="2147486451" r:id="rId5"/>
    <p:sldLayoutId id="2147486452" r:id="rId6"/>
    <p:sldLayoutId id="2147486667" r:id="rId7"/>
    <p:sldLayoutId id="2147486670" r:id="rId8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78E3C7D8-0A6E-4943-BE1F-05385EF3E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53" r:id="rId1"/>
    <p:sldLayoutId id="2147486454" r:id="rId2"/>
    <p:sldLayoutId id="2147486455" r:id="rId3"/>
    <p:sldLayoutId id="2147486456" r:id="rId4"/>
    <p:sldLayoutId id="2147486457" r:id="rId5"/>
    <p:sldLayoutId id="2147486458" r:id="rId6"/>
    <p:sldLayoutId id="2147486459" r:id="rId7"/>
    <p:sldLayoutId id="2147486460" r:id="rId8"/>
    <p:sldLayoutId id="2147486461" r:id="rId9"/>
    <p:sldLayoutId id="2147486462" r:id="rId10"/>
    <p:sldLayoutId id="2147486463" r:id="rId11"/>
    <p:sldLayoutId id="2147486464" r:id="rId12"/>
    <p:sldLayoutId id="2147486465" r:id="rId13"/>
    <p:sldLayoutId id="2147486466" r:id="rId14"/>
    <p:sldLayoutId id="2147486468" r:id="rId15"/>
    <p:sldLayoutId id="2147486469" r:id="rId16"/>
    <p:sldLayoutId id="2147486470" r:id="rId17"/>
    <p:sldLayoutId id="2147486471" r:id="rId18"/>
    <p:sldLayoutId id="2147486472" r:id="rId19"/>
    <p:sldLayoutId id="2147486473" r:id="rId20"/>
    <p:sldLayoutId id="2147486474" r:id="rId21"/>
    <p:sldLayoutId id="2147486475" r:id="rId22"/>
    <p:sldLayoutId id="2147486476" r:id="rId23"/>
    <p:sldLayoutId id="2147486477" r:id="rId24"/>
    <p:sldLayoutId id="2147486478" r:id="rId25"/>
    <p:sldLayoutId id="2147486479" r:id="rId26"/>
    <p:sldLayoutId id="2147486480" r:id="rId27"/>
    <p:sldLayoutId id="2147486481" r:id="rId28"/>
    <p:sldLayoutId id="2147486482" r:id="rId29"/>
    <p:sldLayoutId id="2147486483" r:id="rId30"/>
    <p:sldLayoutId id="2147486497" r:id="rId31"/>
    <p:sldLayoutId id="2147486498" r:id="rId32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73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A0CE6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E74D1B65-373C-4D3A-AA9A-DF25782736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5125" name="Picture 5" descr="Screen Shot 2014-04-25 at 9.42.46 AM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84" r:id="rId1"/>
    <p:sldLayoutId id="2147486485" r:id="rId2"/>
    <p:sldLayoutId id="2147486486" r:id="rId3"/>
    <p:sldLayoutId id="2147486487" r:id="rId4"/>
    <p:sldLayoutId id="2147486488" r:id="rId5"/>
    <p:sldLayoutId id="2147486489" r:id="rId6"/>
    <p:sldLayoutId id="2147486754" r:id="rId7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02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00A99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1E3E4946-8E91-44E0-9F09-6DC039D5E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6149" name="Picture 5" descr="Screen Shot 2014-04-25 at 9.42.46 AM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90" r:id="rId1"/>
    <p:sldLayoutId id="2147486491" r:id="rId2"/>
    <p:sldLayoutId id="2147486492" r:id="rId3"/>
    <p:sldLayoutId id="2147486493" r:id="rId4"/>
    <p:sldLayoutId id="2147486494" r:id="rId5"/>
    <p:sldLayoutId id="2147486495" r:id="rId6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519290"/>
            <a:ext cx="1402080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596444"/>
            <a:ext cx="1402080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9040143"/>
            <a:ext cx="365760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85A16-35FC-4AC2-AD89-B5DC8623AF5E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9040143"/>
            <a:ext cx="548640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9040143"/>
            <a:ext cx="365760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ECDA962-60EF-40CC-922A-966B243CFF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5" descr="Screen Shot 2014-04-25 at 9.42.46 AM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80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38" r:id="rId1"/>
    <p:sldLayoutId id="2147486639" r:id="rId2"/>
    <p:sldLayoutId id="2147486640" r:id="rId3"/>
    <p:sldLayoutId id="2147486641" r:id="rId4"/>
    <p:sldLayoutId id="2147486642" r:id="rId5"/>
    <p:sldLayoutId id="2147486643" r:id="rId6"/>
    <p:sldLayoutId id="2147486644" r:id="rId7"/>
    <p:sldLayoutId id="2147486645" r:id="rId8"/>
    <p:sldLayoutId id="2147486646" r:id="rId9"/>
    <p:sldLayoutId id="2147486647" r:id="rId10"/>
    <p:sldLayoutId id="2147486648" r:id="rId11"/>
    <p:sldLayoutId id="2147486649" r:id="rId12"/>
    <p:sldLayoutId id="2147486652" r:id="rId13"/>
    <p:sldLayoutId id="2147486666" r:id="rId14"/>
    <p:sldLayoutId id="2147486720" r:id="rId15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875C7FCF-30EE-4789-9EA0-7168724AD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78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72" r:id="rId1"/>
    <p:sldLayoutId id="2147486673" r:id="rId2"/>
    <p:sldLayoutId id="2147486674" r:id="rId3"/>
    <p:sldLayoutId id="2147486675" r:id="rId4"/>
    <p:sldLayoutId id="2147486676" r:id="rId5"/>
    <p:sldLayoutId id="2147486677" r:id="rId6"/>
    <p:sldLayoutId id="2147486678" r:id="rId7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310550D2-0B38-4382-A22A-2E790569D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60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80" r:id="rId1"/>
    <p:sldLayoutId id="2147486681" r:id="rId2"/>
    <p:sldLayoutId id="2147486682" r:id="rId3"/>
    <p:sldLayoutId id="2147486683" r:id="rId4"/>
    <p:sldLayoutId id="2147486684" r:id="rId5"/>
    <p:sldLayoutId id="2147486685" r:id="rId6"/>
    <p:sldLayoutId id="2147486686" r:id="rId7"/>
    <p:sldLayoutId id="2147486687" r:id="rId8"/>
    <p:sldLayoutId id="2147486688" r:id="rId9"/>
    <p:sldLayoutId id="2147486689" r:id="rId10"/>
    <p:sldLayoutId id="2147486690" r:id="rId11"/>
    <p:sldLayoutId id="2147486691" r:id="rId12"/>
    <p:sldLayoutId id="2147486692" r:id="rId13"/>
    <p:sldLayoutId id="2147486693" r:id="rId14"/>
    <p:sldLayoutId id="2147486695" r:id="rId15"/>
    <p:sldLayoutId id="2147486696" r:id="rId16"/>
    <p:sldLayoutId id="2147486697" r:id="rId17"/>
    <p:sldLayoutId id="2147486698" r:id="rId18"/>
    <p:sldLayoutId id="2147486699" r:id="rId19"/>
    <p:sldLayoutId id="2147486700" r:id="rId20"/>
    <p:sldLayoutId id="2147486701" r:id="rId21"/>
    <p:sldLayoutId id="2147486702" r:id="rId22"/>
    <p:sldLayoutId id="2147486703" r:id="rId23"/>
    <p:sldLayoutId id="2147486704" r:id="rId24"/>
    <p:sldLayoutId id="2147486705" r:id="rId25"/>
    <p:sldLayoutId id="2147486706" r:id="rId26"/>
    <p:sldLayoutId id="2147486707" r:id="rId27"/>
    <p:sldLayoutId id="2147486708" r:id="rId28"/>
    <p:sldLayoutId id="2147486709" r:id="rId29"/>
    <p:sldLayoutId id="2147486710" r:id="rId30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lusterhat.com/" TargetMode="External"/><Relationship Id="rId2" Type="http://schemas.openxmlformats.org/officeDocument/2006/relationships/hyperlink" Target="http://raspberrypi.org/" TargetMode="External"/><Relationship Id="rId1" Type="http://schemas.openxmlformats.org/officeDocument/2006/relationships/slideLayout" Target="../slideLayouts/slideLayout72.xml"/><Relationship Id="rId6" Type="http://schemas.openxmlformats.org/officeDocument/2006/relationships/hyperlink" Target="http://developer.movidius.com/start" TargetMode="External"/><Relationship Id="rId5" Type="http://schemas.openxmlformats.org/officeDocument/2006/relationships/hyperlink" Target="https://www.youtube.com/watch?v=jMcrbhIa9EA" TargetMode="External"/><Relationship Id="rId4" Type="http://schemas.openxmlformats.org/officeDocument/2006/relationships/hyperlink" Target="https://clusterhat.com/setup-overview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 for 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15" y="2600960"/>
            <a:ext cx="2901029" cy="503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503"/>
          <p:cNvSpPr>
            <a:spLocks noChangeArrowheads="1"/>
          </p:cNvSpPr>
          <p:nvPr/>
        </p:nvSpPr>
        <p:spPr bwMode="auto">
          <a:xfrm>
            <a:off x="5689600" y="3429000"/>
            <a:ext cx="9144000" cy="267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5333" b="1" dirty="0">
                <a:solidFill>
                  <a:srgbClr val="A9AAA9"/>
                </a:solidFill>
                <a:latin typeface="Futura LT Pro Book" charset="0"/>
                <a:ea typeface="Futura LT Pro Book" charset="0"/>
                <a:cs typeface="Futura LT Pro Book" charset="0"/>
                <a:sym typeface="Futura"/>
              </a:rPr>
              <a:t>Build a Machine Learning Supercomputer under $500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4800" dirty="0">
                <a:solidFill>
                  <a:srgbClr val="A9AAA9"/>
                </a:solidFill>
                <a:latin typeface="Futura LT Pro Medium" panose="020B0602020204020303" pitchFamily="34" charset="0"/>
                <a:sym typeface="Futura"/>
              </a:rPr>
              <a:t>Brian Korzynski</a:t>
            </a:r>
            <a:endParaRPr lang="en-US" altLang="en-US" sz="2667" dirty="0">
              <a:solidFill>
                <a:srgbClr val="A9AAA9"/>
              </a:solidFill>
              <a:latin typeface="Futura LT Pro Medium" panose="020B0602020204020303" pitchFamily="34" charset="0"/>
              <a:sym typeface="Futura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A9AAA9"/>
                </a:solidFill>
                <a:latin typeface="Futura LT Pro Medium" panose="020B0602020204020303" pitchFamily="34" charset="0"/>
                <a:sym typeface="Futura"/>
              </a:rPr>
              <a:t>Code </a:t>
            </a:r>
            <a:r>
              <a:rPr lang="en-US" altLang="en-US" sz="3200" dirty="0" err="1">
                <a:solidFill>
                  <a:srgbClr val="A9AAA9"/>
                </a:solidFill>
                <a:latin typeface="Futura LT Pro Medium" panose="020B0602020204020303" pitchFamily="34" charset="0"/>
                <a:sym typeface="Futura"/>
              </a:rPr>
              <a:t>PaLOUsa</a:t>
            </a:r>
            <a:r>
              <a:rPr lang="en-US" altLang="en-US" sz="3200" dirty="0">
                <a:solidFill>
                  <a:srgbClr val="A9AAA9"/>
                </a:solidFill>
                <a:latin typeface="Futura LT Pro Medium" panose="020B0602020204020303" pitchFamily="34" charset="0"/>
                <a:sym typeface="Futura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E973-F229-43F6-92A3-1B0B1482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Clusters – Zero 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56515-C3CF-4D5C-81AD-9B0D5D1FE5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Cost (Zero W nodes are $5 each, Model B nodes are $35 each)</a:t>
            </a:r>
          </a:p>
          <a:p>
            <a:pPr lvl="1"/>
            <a:r>
              <a:rPr lang="en-US" dirty="0"/>
              <a:t>Much more compact design (smaller footprint)</a:t>
            </a:r>
          </a:p>
          <a:p>
            <a:pPr lvl="1"/>
            <a:r>
              <a:rPr lang="en-US" dirty="0"/>
              <a:t>Using the </a:t>
            </a:r>
            <a:r>
              <a:rPr lang="en-US" dirty="0" err="1"/>
              <a:t>ClusterHAT</a:t>
            </a:r>
            <a:r>
              <a:rPr lang="en-US" dirty="0"/>
              <a:t> they have taken care of the work to setup the cluster</a:t>
            </a:r>
          </a:p>
          <a:p>
            <a:pPr lvl="1"/>
            <a:r>
              <a:rPr lang="en-US" dirty="0"/>
              <a:t>Single Power Cord for entire system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Not as fast in raw performance compared to the Model B cluster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195A6-1F3F-4ECE-BA8B-5F870A54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BC2CAE-66E8-4BEF-968F-21307D8FA3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201" y="3646950"/>
            <a:ext cx="7823200" cy="40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93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80FB4D-E656-42F2-B303-A1FD72D2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Hardware Cost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AAFA6-AD20-469A-BEC7-5F7F3D8F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EBA370-F76E-4211-88E8-148AC5192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198" y="3381374"/>
            <a:ext cx="13713604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5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7C9DB6-3A76-4EB3-831D-D45BC0B9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Cluster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F4112B-5C2D-4D69-9B41-FE9AA7DBA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6800" y="2434686"/>
            <a:ext cx="11582400" cy="6513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6498A-CB68-4BC5-8755-A0E8AA41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23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A91D-5091-419A-8C6A-3D22ED44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Custer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4F952-66B5-4ACA-901B-B5D5C59D7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2600" y="2650486"/>
            <a:ext cx="4641056" cy="6188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6D02F-8CE3-4821-BBB0-53743409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B9EE6-58DF-43B3-AFF2-4AEB76237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316" y="2844852"/>
            <a:ext cx="4349508" cy="57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8ECD-4F33-4AFA-802E-195A35A6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– Other Case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705A0-8787-48B7-8DEF-9374056615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Raspberry PI 3 Model B Case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Aluminum Case</a:t>
            </a:r>
          </a:p>
          <a:p>
            <a:pPr lvl="1"/>
            <a:r>
              <a:rPr lang="en-US" dirty="0"/>
              <a:t>Includes 2.2” screen</a:t>
            </a:r>
          </a:p>
          <a:p>
            <a:pPr lvl="1"/>
            <a:r>
              <a:rPr lang="en-US" dirty="0"/>
              <a:t>Integrated buttons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Screen is too small to use for basic computing</a:t>
            </a:r>
          </a:p>
          <a:p>
            <a:pPr lvl="1"/>
            <a:r>
              <a:rPr lang="en-US" dirty="0"/>
              <a:t>Cost (Amazon $42) more expensive than the Raspberry 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979AB-98E7-40B6-BC7E-2C90275F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73620-A8F5-4CAF-958C-62C1B7F5B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2404535"/>
            <a:ext cx="6172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05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8229-06F2-425A-991F-869481C3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- Screens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B0A8B-0514-4FC8-AB15-E319B8E2FE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3.5” Touch Screen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Cheap (Amazon $16.88)</a:t>
            </a:r>
          </a:p>
          <a:p>
            <a:pPr lvl="1"/>
            <a:r>
              <a:rPr lang="en-US" dirty="0"/>
              <a:t>Easy to Setup (with the correct instructions)</a:t>
            </a:r>
          </a:p>
          <a:p>
            <a:pPr lvl="1"/>
            <a:r>
              <a:rPr lang="en-US" dirty="0"/>
              <a:t>Works really well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Size is almost too small to use as a standalone computer (it is better for a app specific display)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537D7-A769-4A70-B71D-F6DD42E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E8840-1539-4FC6-8B31-6E5B0950C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6" y="2687983"/>
            <a:ext cx="7997354" cy="56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19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B484-0640-4FF3-AA5D-54D3521F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- Screens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1A6C4-8266-4743-96CD-B1297D6C21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7” Touch Screen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Larger screen size</a:t>
            </a:r>
          </a:p>
          <a:p>
            <a:pPr lvl="1"/>
            <a:r>
              <a:rPr lang="en-US" dirty="0"/>
              <a:t>Can be used as a computer screen, not just app specific</a:t>
            </a:r>
          </a:p>
          <a:p>
            <a:pPr lvl="1"/>
            <a:r>
              <a:rPr lang="en-US" dirty="0"/>
              <a:t>Using with a case can encapsulate the entire system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Twice as expensive as the Raspberry Pi (Amazon $75)</a:t>
            </a:r>
          </a:p>
          <a:p>
            <a:pPr lvl="1"/>
            <a:r>
              <a:rPr lang="en-US" dirty="0"/>
              <a:t>Should put in a case which is another $15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6798F-6ECC-4CBE-A0E3-4DCDA719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53EBB-11DB-4CF0-9FF0-8B7443A1D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10" y="1894210"/>
            <a:ext cx="7199490" cy="71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17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2F833-3A38-46A6-9C71-18B0CEF5F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– Keyboard &amp; Mouse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0D7D1-0C7B-4490-8196-370F6D9C0B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Wireless Keyboard and </a:t>
            </a:r>
            <a:r>
              <a:rPr lang="en-US" dirty="0" err="1"/>
              <a:t>TouchPad</a:t>
            </a:r>
            <a:endParaRPr lang="en-US" dirty="0"/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Cheap (Amazon $22)</a:t>
            </a:r>
          </a:p>
          <a:p>
            <a:pPr lvl="1"/>
            <a:r>
              <a:rPr lang="en-US" dirty="0"/>
              <a:t>Works with any Bluetooth device</a:t>
            </a:r>
          </a:p>
          <a:p>
            <a:pPr lvl="1"/>
            <a:r>
              <a:rPr lang="en-US" dirty="0"/>
              <a:t>Works Really Well</a:t>
            </a:r>
          </a:p>
          <a:p>
            <a:pPr lvl="1"/>
            <a:r>
              <a:rPr lang="en-US" dirty="0"/>
              <a:t>Very lightweight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Defaulted to UK English</a:t>
            </a:r>
          </a:p>
          <a:p>
            <a:pPr lvl="1"/>
            <a:r>
              <a:rPr lang="en-US" dirty="0"/>
              <a:t>Feels like plastic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1650C-5A35-437D-813D-6779B194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26" name="Picture 2" descr="https://images-na.ssl-images-amazon.com/images/I/91rR%2B3FhCoL._SL1500_.jpg">
            <a:extLst>
              <a:ext uri="{FF2B5EF4-FFF2-40B4-BE49-F238E27FC236}">
                <a16:creationId xmlns:a16="http://schemas.microsoft.com/office/drawing/2014/main" id="{5F1BDD69-F194-4EAB-A403-52C23060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8" y="2337929"/>
            <a:ext cx="67056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487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312E-333B-491D-B915-FD2F0742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Movidius</a:t>
            </a:r>
            <a:r>
              <a:rPr lang="en-US" dirty="0"/>
              <a:t> Neural Compute Stick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43E3B-363E-4DB2-ADE2-AF23780630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chip dedicated for AI work and Computer Vision work</a:t>
            </a:r>
          </a:p>
          <a:p>
            <a:r>
              <a:rPr lang="en-US" dirty="0"/>
              <a:t>Process Neural Network algorithms using TensorFlow or Caffe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Can be clustered together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Linux (either Ubuntu VM or Raspberry Pi 3 Model B)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E537C1-62BE-4BF1-85F2-D18DA9B850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636000" y="3976687"/>
            <a:ext cx="6096000" cy="3429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EB3B0-EE2B-4B74-AB75-C3DC45E0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35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0E3B-ADA8-4EE0-AB5F-D07735D56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Movidius</a:t>
            </a:r>
            <a:r>
              <a:rPr lang="en-US" dirty="0"/>
              <a:t> - Cluster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56D48-BE0F-4E05-86CF-8D9A7A27D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2617" y="2597150"/>
            <a:ext cx="8250766" cy="6188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6345-F623-4E48-BDD1-ECAA0F502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93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B4DA1-F34C-476C-8EEB-5AA308D8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809FA-D179-47FE-B920-ADC56A57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547688"/>
            <a:ext cx="15392398" cy="86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95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B1BFD2-8295-4123-8ABD-019B95FE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Movidius</a:t>
            </a:r>
            <a:r>
              <a:rPr lang="en-US" dirty="0"/>
              <a:t> - Video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F2C258-CC77-4E36-9793-CC6D171C1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C95A0-638B-4EDE-A9C1-458DC857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57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FF33-F74F-44A2-8241-22894AF2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Movidius</a:t>
            </a:r>
            <a:r>
              <a:rPr lang="en-US" dirty="0"/>
              <a:t> – Types of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2D325-C856-43DF-891E-12BACCB07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excels at the Visual based algorithms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Object Recognition</a:t>
            </a:r>
          </a:p>
          <a:p>
            <a:r>
              <a:rPr lang="en-US" dirty="0"/>
              <a:t>Can be used to solve any type of ML problem, works best with Neural Networks</a:t>
            </a:r>
          </a:p>
          <a:p>
            <a:r>
              <a:rPr lang="en-US" dirty="0"/>
              <a:t>“Deep Neural Network-based Classification” – </a:t>
            </a:r>
            <a:r>
              <a:rPr lang="en-US" dirty="0" err="1"/>
              <a:t>Movidius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4D3E3-B430-4D21-8E15-30A177F0D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53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3E8F-6F10-460A-85A6-A5DA2E81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Movidius</a:t>
            </a:r>
            <a:r>
              <a:rPr lang="en-US" dirty="0"/>
              <a:t> -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F75F64-A05C-43ED-8E0C-0D0E33524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6026" y="2543175"/>
            <a:ext cx="11203948" cy="62960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6E0BB-ADDF-4298-AE91-84206A89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65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A917-B76D-45B5-9F46-B8E37708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Movidius</a:t>
            </a:r>
            <a:r>
              <a:rPr lang="en-US" dirty="0"/>
              <a:t> – The Next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EFF1D-9464-4130-9340-D80FA7237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4399" y="2350938"/>
            <a:ext cx="11887202" cy="6680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4EDC5-B693-4FFF-8EB0-36E99308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8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0B77-5B4D-4D4A-9E5E-CBB0CDE6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90C5-E889-4C8C-88ED-6D9D963F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Development Environment (desktop)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TensorFlow with GPU support</a:t>
            </a:r>
          </a:p>
          <a:p>
            <a:pPr lvl="1"/>
            <a:r>
              <a:rPr lang="en-US" dirty="0"/>
              <a:t>Neural Compute Stick (NCS) SDK</a:t>
            </a:r>
          </a:p>
          <a:p>
            <a:pPr lvl="1"/>
            <a:r>
              <a:rPr lang="en-US" dirty="0" err="1"/>
              <a:t>PuTTY</a:t>
            </a:r>
            <a:endParaRPr lang="en-US" dirty="0"/>
          </a:p>
          <a:p>
            <a:pPr lvl="1"/>
            <a:r>
              <a:rPr lang="en-US" dirty="0"/>
              <a:t>WinSCP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8C267-3C61-4D37-B430-73AC19ECC0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Simulation Environment</a:t>
            </a:r>
          </a:p>
          <a:p>
            <a:pPr lvl="1"/>
            <a:r>
              <a:rPr lang="en-US" dirty="0"/>
              <a:t>Raspberry Pi Zero W Cluster (with 3 Neural Compute Sticks)</a:t>
            </a:r>
          </a:p>
          <a:p>
            <a:pPr lvl="1"/>
            <a:r>
              <a:rPr lang="en-US" dirty="0"/>
              <a:t>Raspbian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TensorFlow</a:t>
            </a:r>
          </a:p>
          <a:p>
            <a:pPr lvl="1"/>
            <a:r>
              <a:rPr lang="en-US" dirty="0"/>
              <a:t>Neural Compute Stick (NCS) SDK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F084-13D0-4E2B-896F-D43091E2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4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541A-3B16-46B7-933F-7D0FDF63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well sort of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CBB6E6-CE26-4DE8-99B4-CB3F6172A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596444"/>
            <a:ext cx="5334000" cy="618857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App to predict housing prices based upon square footage</a:t>
            </a:r>
          </a:p>
          <a:p>
            <a:r>
              <a:rPr lang="en-US" dirty="0">
                <a:latin typeface="Consolas" panose="020B0609020204030204" pitchFamily="49" charset="0"/>
              </a:rPr>
              <a:t>Show how </a:t>
            </a:r>
            <a:r>
              <a:rPr lang="en-US" dirty="0" err="1">
                <a:latin typeface="Consolas" panose="020B0609020204030204" pitchFamily="49" charset="0"/>
              </a:rPr>
              <a:t>Movidius</a:t>
            </a:r>
            <a:r>
              <a:rPr lang="en-US" dirty="0">
                <a:latin typeface="Consolas" panose="020B0609020204030204" pitchFamily="49" charset="0"/>
              </a:rPr>
              <a:t> performs on a non-visual ML problem</a:t>
            </a:r>
          </a:p>
          <a:p>
            <a:r>
              <a:rPr lang="en-US" dirty="0">
                <a:latin typeface="Consolas" panose="020B0609020204030204" pitchFamily="49" charset="0"/>
              </a:rPr>
              <a:t>python app.py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7EBE-4F00-4F3E-BC26-14FE6DD0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5CEB3-DBEF-4B13-AB24-7867B13B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792799"/>
            <a:ext cx="9090844" cy="72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2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BD4E-9495-49B1-8BA7-179EED51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well sort of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8FA353-D84B-479E-812F-80A27F99E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4704361"/>
            <a:ext cx="14325600" cy="19736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29EC2-FC6F-485A-81B4-1987588EB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39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2ADD-4490-492F-A971-EE62DD28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Performance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477A27-4C4E-4DE1-A27D-C22B0C6D9C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0400" y="4877765"/>
            <a:ext cx="7213600" cy="156936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066A7-4CE3-4A92-BD77-8864DCB232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  <a:p>
            <a:pPr lvl="1"/>
            <a:r>
              <a:rPr lang="en-US" dirty="0"/>
              <a:t>Intel Core i7-4770K @ 3.5GHz</a:t>
            </a:r>
          </a:p>
          <a:p>
            <a:pPr lvl="1"/>
            <a:r>
              <a:rPr lang="en-US" dirty="0"/>
              <a:t>177 GFLOPS</a:t>
            </a:r>
          </a:p>
          <a:p>
            <a:r>
              <a:rPr lang="en-US" dirty="0"/>
              <a:t>GPU</a:t>
            </a:r>
          </a:p>
          <a:p>
            <a:pPr lvl="1"/>
            <a:r>
              <a:rPr lang="en-US" dirty="0" err="1"/>
              <a:t>nVidia</a:t>
            </a:r>
            <a:r>
              <a:rPr lang="en-US" dirty="0"/>
              <a:t> GeForce GTX 680</a:t>
            </a:r>
          </a:p>
          <a:p>
            <a:pPr lvl="1"/>
            <a:r>
              <a:rPr lang="en-US" dirty="0"/>
              <a:t>3250 GFLOPS</a:t>
            </a:r>
          </a:p>
          <a:p>
            <a:r>
              <a:rPr lang="en-US" dirty="0" err="1"/>
              <a:t>Movidius</a:t>
            </a:r>
            <a:endParaRPr lang="en-US" dirty="0"/>
          </a:p>
          <a:p>
            <a:pPr lvl="1"/>
            <a:r>
              <a:rPr lang="en-US" dirty="0"/>
              <a:t>150 GFLOPS</a:t>
            </a:r>
          </a:p>
          <a:p>
            <a:pPr lvl="1"/>
            <a:r>
              <a:rPr lang="en-US" dirty="0"/>
              <a:t>Capable of 1 TOPS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4B03E-1180-4251-A4D5-04BB55A4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4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4C5E-D9B7-4578-A248-B04E48E4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Things I want to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3767A-D94C-4DCE-960C-6ED6DF269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build a Model B cluster to see if it improves performance</a:t>
            </a:r>
          </a:p>
          <a:p>
            <a:r>
              <a:rPr lang="en-US" dirty="0"/>
              <a:t>Different Algorithms against the </a:t>
            </a:r>
            <a:r>
              <a:rPr lang="en-US" dirty="0" err="1"/>
              <a:t>Modivius</a:t>
            </a:r>
            <a:endParaRPr lang="en-US" dirty="0"/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Recurrent Neural Networks (e.g. text classification)</a:t>
            </a:r>
          </a:p>
          <a:p>
            <a:pPr lvl="1"/>
            <a:r>
              <a:rPr lang="en-US" dirty="0"/>
              <a:t>Convolutional Neural Networks (e.g. image classification)</a:t>
            </a:r>
          </a:p>
          <a:p>
            <a:r>
              <a:rPr lang="en-US" dirty="0"/>
              <a:t>Performance testing using multiple </a:t>
            </a:r>
            <a:r>
              <a:rPr lang="en-US" dirty="0" err="1"/>
              <a:t>Movidius</a:t>
            </a:r>
            <a:r>
              <a:rPr lang="en-US" dirty="0"/>
              <a:t>’</a:t>
            </a:r>
          </a:p>
          <a:p>
            <a:r>
              <a:rPr lang="en-US" dirty="0"/>
              <a:t>Getting real-time data from different sensors and making predictions based upon them, such as temperature, acceleration, and touch.</a:t>
            </a:r>
          </a:p>
          <a:p>
            <a:r>
              <a:rPr lang="en-US" dirty="0"/>
              <a:t>3D Printing a custom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3E78-FAE2-44E8-9C8F-AE127A42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43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1708-5929-401D-B5E5-AD788459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204FE7-91E7-4A69-BDC7-8F3B12868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94800" y="2596444"/>
            <a:ext cx="5943600" cy="61885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Raspberry Pi 3 Model B</a:t>
            </a:r>
          </a:p>
          <a:p>
            <a:r>
              <a:rPr lang="en-US" dirty="0"/>
              <a:t>Case</a:t>
            </a:r>
          </a:p>
          <a:p>
            <a:r>
              <a:rPr lang="en-US" dirty="0"/>
              <a:t>Memory Card</a:t>
            </a:r>
          </a:p>
          <a:p>
            <a:r>
              <a:rPr lang="en-US" dirty="0"/>
              <a:t>Neural Compute Stick</a:t>
            </a:r>
          </a:p>
          <a:p>
            <a:r>
              <a:rPr lang="en-US" dirty="0"/>
              <a:t>Cables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EAEC6-9265-49F0-B804-5C7965ED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9D4D9-680E-445B-8F76-D6F5F31D5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048000"/>
            <a:ext cx="857118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80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LT Pro Book"/>
              </a:rPr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F3418-C2BA-4139-B2A7-B178B488C9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Senior Architect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89DB9-40BB-4FD0-9B8C-A905152BA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Professional Developer for 9+ years</a:t>
            </a:r>
          </a:p>
          <a:p>
            <a:pPr lvl="1"/>
            <a:r>
              <a:rPr lang="en-US" dirty="0"/>
              <a:t>Windows Forms</a:t>
            </a:r>
          </a:p>
          <a:p>
            <a:pPr lvl="1"/>
            <a:r>
              <a:rPr lang="en-US" dirty="0"/>
              <a:t>Web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SQL Optimization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Big Data</a:t>
            </a:r>
          </a:p>
          <a:p>
            <a:pPr lvl="1"/>
            <a:r>
              <a:rPr lang="en-US" dirty="0"/>
              <a:t>Cloud</a:t>
            </a:r>
          </a:p>
          <a:p>
            <a:pPr lvl="1"/>
            <a:r>
              <a:rPr lang="en-US" dirty="0"/>
              <a:t>Machine Learning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 descr="U for PPT.jpg">
            <a:extLst>
              <a:ext uri="{FF2B5EF4-FFF2-40B4-BE49-F238E27FC236}">
                <a16:creationId xmlns:a16="http://schemas.microsoft.com/office/drawing/2014/main" id="{C0551074-ADED-4DCA-B887-16908BF9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3712126"/>
            <a:ext cx="2901029" cy="503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929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4644-8A62-44D4-A449-7B4A5052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System Part Breakdown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A0A31E-58B9-40EF-91A9-615CBEA7B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673" y="3762375"/>
            <a:ext cx="14050654" cy="38576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6D078-0E7D-4EFE-BF8B-0379B1AF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12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DE33-23D1-45AB-8E30-65BB38D7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900B-3555-4119-949C-134126737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  <a:p>
            <a:pPr lvl="1"/>
            <a:r>
              <a:rPr lang="en-US" dirty="0">
                <a:hlinkClick r:id="rId2"/>
              </a:rPr>
              <a:t>http://raspberrypi.org</a:t>
            </a:r>
            <a:endParaRPr lang="en-US" dirty="0"/>
          </a:p>
          <a:p>
            <a:r>
              <a:rPr lang="en-US" dirty="0" err="1"/>
              <a:t>ClusterHAT</a:t>
            </a:r>
            <a:endParaRPr lang="en-US" dirty="0"/>
          </a:p>
          <a:p>
            <a:pPr lvl="1"/>
            <a:r>
              <a:rPr lang="en-US" dirty="0"/>
              <a:t>Overall - </a:t>
            </a:r>
            <a:r>
              <a:rPr lang="en-US" dirty="0">
                <a:hlinkClick r:id="rId3"/>
              </a:rPr>
              <a:t>https://clusterhat.com/</a:t>
            </a:r>
            <a:endParaRPr lang="en-US" dirty="0"/>
          </a:p>
          <a:p>
            <a:pPr lvl="1"/>
            <a:r>
              <a:rPr lang="en-US" dirty="0"/>
              <a:t>Setup - </a:t>
            </a:r>
            <a:r>
              <a:rPr lang="en-US" dirty="0">
                <a:hlinkClick r:id="rId4"/>
              </a:rPr>
              <a:t>https://clusterhat.com/setup-overview</a:t>
            </a:r>
            <a:endParaRPr lang="en-US" dirty="0"/>
          </a:p>
          <a:p>
            <a:r>
              <a:rPr lang="en-US" dirty="0" err="1"/>
              <a:t>Movidius</a:t>
            </a:r>
            <a:endParaRPr lang="en-US" dirty="0"/>
          </a:p>
          <a:p>
            <a:pPr lvl="1"/>
            <a:r>
              <a:rPr lang="en-US" dirty="0"/>
              <a:t>Video - </a:t>
            </a:r>
            <a:r>
              <a:rPr lang="en-US" dirty="0">
                <a:hlinkClick r:id="rId5"/>
              </a:rPr>
              <a:t>https://www.youtube.com/watch?v=jMcrbhIa9EA</a:t>
            </a:r>
            <a:endParaRPr lang="en-US" dirty="0"/>
          </a:p>
          <a:p>
            <a:pPr lvl="1"/>
            <a:r>
              <a:rPr lang="en-US" dirty="0"/>
              <a:t>Getting Started - </a:t>
            </a:r>
            <a:r>
              <a:rPr lang="en-US" dirty="0">
                <a:hlinkClick r:id="rId6"/>
              </a:rPr>
              <a:t>http://developer.movidius.com/start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3D7E7-596D-4D43-88DA-71064C8C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12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235200" y="1117600"/>
            <a:ext cx="11785600" cy="7416800"/>
          </a:xfrm>
          <a:prstGeom prst="rect">
            <a:avLst/>
          </a:prstGeom>
          <a:noFill/>
          <a:ln w="76200" cap="flat" cmpd="sng" algn="ctr">
            <a:solidFill>
              <a:srgbClr val="DB641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5600">
              <a:solidFill>
                <a:srgbClr val="DB6413"/>
              </a:solidFill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641600" y="1422400"/>
            <a:ext cx="10972800" cy="6807200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560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38400" y="1320800"/>
            <a:ext cx="11379200" cy="7010400"/>
          </a:xfrm>
          <a:prstGeom prst="rect">
            <a:avLst/>
          </a:prstGeom>
          <a:noFill/>
          <a:ln w="76200" cap="flat" cmpd="sng" algn="ctr">
            <a:solidFill>
              <a:srgbClr val="A7A3A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560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6E192-9ACF-484B-8F14-AE87CCA0BAC4}"/>
              </a:ext>
            </a:extLst>
          </p:cNvPr>
          <p:cNvSpPr txBox="1"/>
          <p:nvPr/>
        </p:nvSpPr>
        <p:spPr>
          <a:xfrm>
            <a:off x="3022600" y="2362200"/>
            <a:ext cx="10439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Futura LT Pro Book"/>
              </a:rPr>
              <a:t>Questions</a:t>
            </a:r>
          </a:p>
          <a:p>
            <a:pPr algn="ctr"/>
            <a:endParaRPr lang="en-US" sz="8800" dirty="0">
              <a:latin typeface="Futura LT Pro Book"/>
            </a:endParaRPr>
          </a:p>
          <a:p>
            <a:r>
              <a:rPr lang="en-US" sz="8800" dirty="0">
                <a:latin typeface="Futura LT Pro Book"/>
              </a:rPr>
              <a:t>github.com/</a:t>
            </a:r>
            <a:r>
              <a:rPr lang="en-US" sz="8800" dirty="0" err="1">
                <a:latin typeface="Futura LT Pro Book"/>
              </a:rPr>
              <a:t>korz</a:t>
            </a:r>
            <a:endParaRPr lang="en-US" sz="8800" dirty="0">
              <a:latin typeface="Futura LT Pro Book"/>
            </a:endParaRPr>
          </a:p>
          <a:p>
            <a:r>
              <a:rPr lang="en-US" sz="8800" dirty="0">
                <a:latin typeface="Futura LT Pro Book"/>
              </a:rPr>
              <a:t>@</a:t>
            </a:r>
            <a:r>
              <a:rPr lang="en-US" sz="8800" dirty="0" err="1">
                <a:latin typeface="Futura LT Pro Book"/>
              </a:rPr>
              <a:t>bkorzynski</a:t>
            </a:r>
            <a:endParaRPr lang="en-US" sz="8800" dirty="0">
              <a:latin typeface="Futura LT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41694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4068-9E3F-4743-9195-F41F9E00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FC4EF-0F2F-4B38-BFFD-D502DDFD4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able to classify mortgage documents</a:t>
            </a:r>
          </a:p>
          <a:p>
            <a:pPr lvl="1"/>
            <a:r>
              <a:rPr lang="en-US" dirty="0"/>
              <a:t>E.g. loan application vs. bank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3A1F4-EEF0-483D-9923-82E37A89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22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fallOver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LT Pro Book"/>
              </a:rPr>
              <a:t>The Need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7173F3-DC65-4F9B-9226-2571A542F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600" y="2596444"/>
            <a:ext cx="8305800" cy="61885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Needed the ability to test different ML algorithms for a.) Performance b.) Load Balancing and c.) </a:t>
            </a:r>
            <a:r>
              <a:rPr lang="en-US" dirty="0" err="1"/>
              <a:t>Distributability</a:t>
            </a:r>
            <a:endParaRPr lang="en-US" dirty="0"/>
          </a:p>
          <a:p>
            <a:r>
              <a:rPr lang="en-US" dirty="0"/>
              <a:t>Wanted dedicated hardware so that I can get more accurate metrics</a:t>
            </a:r>
          </a:p>
          <a:p>
            <a:r>
              <a:rPr lang="en-US" dirty="0"/>
              <a:t>Occupied a very small footprint since my desk isn’t big enough for another computer</a:t>
            </a:r>
          </a:p>
          <a:p>
            <a:r>
              <a:rPr lang="en-US" dirty="0"/>
              <a:t>Flexibility so I can reconfigure it (hardware and software)</a:t>
            </a:r>
          </a:p>
          <a:p>
            <a:r>
              <a:rPr lang="en-US" dirty="0"/>
              <a:t>Cheap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536946-E1B7-49C5-B600-0EC754A811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423400" y="3290888"/>
            <a:ext cx="6400800" cy="4800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11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4A2DB8-3376-4B86-A2F6-65A514F6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Raspberry Pi?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A46709-6BF5-4FDA-AC21-A846F9B50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always wanted to mess around with this type of technology but didn’t know what to build</a:t>
            </a:r>
          </a:p>
          <a:p>
            <a:r>
              <a:rPr lang="en-US" dirty="0"/>
              <a:t>A friend of mine told me about </a:t>
            </a:r>
            <a:r>
              <a:rPr lang="en-US" dirty="0" err="1"/>
              <a:t>RetroPi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DE01B-21D8-40FE-8192-A991FA49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E9525-34C4-402D-8BE0-CC300D94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4490355"/>
            <a:ext cx="4114800" cy="4486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1D7C4-EC67-416F-A3C1-A2FD3F5E0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2" y="5943600"/>
            <a:ext cx="7924800" cy="12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16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DEE448-E529-455E-9BBB-09B8E656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Raspberry Pi?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AA239A-637D-4E90-9520-584492CC7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Mature platform (both hardware and software)</a:t>
            </a:r>
          </a:p>
          <a:p>
            <a:r>
              <a:rPr lang="en-US" dirty="0"/>
              <a:t>Easy to get started</a:t>
            </a:r>
          </a:p>
          <a:p>
            <a:r>
              <a:rPr lang="en-US" dirty="0"/>
              <a:t>Very cheap compare to a lot of its competitors</a:t>
            </a:r>
          </a:p>
          <a:p>
            <a:r>
              <a:rPr lang="en-US" dirty="0"/>
              <a:t>Tons of flexibility (configurations, add </a:t>
            </a:r>
            <a:r>
              <a:rPr lang="en-US" dirty="0" err="1"/>
              <a:t>ons</a:t>
            </a:r>
            <a:r>
              <a:rPr lang="en-US" dirty="0"/>
              <a:t>, software, etc.)</a:t>
            </a:r>
          </a:p>
          <a:p>
            <a:r>
              <a:rPr lang="en-US" dirty="0"/>
              <a:t>Very Small footprint</a:t>
            </a:r>
          </a:p>
          <a:p>
            <a:r>
              <a:rPr lang="en-US" dirty="0"/>
              <a:t>Huge community for when I get stuck</a:t>
            </a:r>
          </a:p>
          <a:p>
            <a:r>
              <a:rPr lang="en-US" dirty="0"/>
              <a:t>Partnership with </a:t>
            </a:r>
            <a:r>
              <a:rPr lang="en-US" dirty="0" err="1"/>
              <a:t>Movidius</a:t>
            </a:r>
            <a:r>
              <a:rPr lang="en-US" dirty="0"/>
              <a:t> (more on this later)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66391-D3ED-4B26-9059-01C70823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44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A13D1C-FE69-4126-87EC-CB2478BB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5453B3-C967-4BC6-A572-E2F7FE503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Wanted to be able to test different distributed scenarios of my algorithms and this is the easiest way to do that</a:t>
            </a:r>
          </a:p>
          <a:p>
            <a:r>
              <a:rPr lang="en-US" dirty="0"/>
              <a:t>There are many different designs for clusters, however today we will only look at a few of the most common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3F0B5-EE25-480D-9A07-B18FA359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01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F150-5DFE-4835-AEA2-5E128052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Clusters – Model 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086B8-6500-49AE-9D3C-209E0544C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75600" y="2596444"/>
            <a:ext cx="7620000" cy="61885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More powerful than other cluster designs such as (Zero W Cluster)</a:t>
            </a:r>
          </a:p>
          <a:p>
            <a:pPr lvl="1"/>
            <a:r>
              <a:rPr lang="en-US" dirty="0"/>
              <a:t>Each node can have dedicated ethernet</a:t>
            </a:r>
          </a:p>
          <a:p>
            <a:pPr lvl="1"/>
            <a:r>
              <a:rPr lang="en-US" dirty="0"/>
              <a:t>Ability to add and remove nodes without taking the entire cluster down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Expensive</a:t>
            </a:r>
          </a:p>
          <a:p>
            <a:pPr lvl="1"/>
            <a:r>
              <a:rPr lang="en-US" dirty="0"/>
              <a:t>Larger space requirement (vertically)</a:t>
            </a:r>
          </a:p>
          <a:p>
            <a:pPr lvl="1"/>
            <a:r>
              <a:rPr lang="en-US" dirty="0"/>
              <a:t>A lot more cables to connect everything</a:t>
            </a:r>
          </a:p>
          <a:p>
            <a:pPr lvl="1"/>
            <a:r>
              <a:rPr lang="en-US" dirty="0"/>
              <a:t>May require additional hardware such as router and a USB hub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16D78-728E-4205-B935-62064FEB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E37D7E-3236-47B0-B2A0-9505B54277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55801" y="2635698"/>
            <a:ext cx="5232398" cy="611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7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2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3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4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5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6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7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9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23139</TotalTime>
  <Pages>0</Pages>
  <Words>1333</Words>
  <Characters>0</Characters>
  <Application>Microsoft Office PowerPoint</Application>
  <PresentationFormat>Custom</PresentationFormat>
  <Lines>0</Lines>
  <Paragraphs>229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32</vt:i4>
      </vt:variant>
    </vt:vector>
  </HeadingPairs>
  <TitlesOfParts>
    <vt:vector size="66" baseType="lpstr">
      <vt:lpstr>ＭＳ Ｐゴシック</vt:lpstr>
      <vt:lpstr>ＭＳ Ｐゴシック</vt:lpstr>
      <vt:lpstr>Arial</vt:lpstr>
      <vt:lpstr>Arial Narrow Italic</vt:lpstr>
      <vt:lpstr>Avenir LT Std 35 Light</vt:lpstr>
      <vt:lpstr>Avenir LT Std 45 Book</vt:lpstr>
      <vt:lpstr>Calibri</vt:lpstr>
      <vt:lpstr>Calibri Light</vt:lpstr>
      <vt:lpstr>Consolas</vt:lpstr>
      <vt:lpstr>Futura</vt:lpstr>
      <vt:lpstr>Futura LT Pro Book</vt:lpstr>
      <vt:lpstr>Futura LT Pro Medium</vt:lpstr>
      <vt:lpstr>Gill Sans</vt:lpstr>
      <vt:lpstr>Helvetica Neue</vt:lpstr>
      <vt:lpstr>HelveticaNeueLT Pro 55 Roman</vt:lpstr>
      <vt:lpstr>ヒラギノ角ゴ ProN W3</vt:lpstr>
      <vt:lpstr>2_image</vt:lpstr>
      <vt:lpstr>3_image</vt:lpstr>
      <vt:lpstr>4_image</vt:lpstr>
      <vt:lpstr>5_image</vt:lpstr>
      <vt:lpstr>6_image</vt:lpstr>
      <vt:lpstr>7_image</vt:lpstr>
      <vt:lpstr>Office Theme</vt:lpstr>
      <vt:lpstr>8_image</vt:lpstr>
      <vt:lpstr>9_image</vt:lpstr>
      <vt:lpstr>10_image</vt:lpstr>
      <vt:lpstr>11_image</vt:lpstr>
      <vt:lpstr>12_image</vt:lpstr>
      <vt:lpstr>13_image</vt:lpstr>
      <vt:lpstr>14_image</vt:lpstr>
      <vt:lpstr>15_image</vt:lpstr>
      <vt:lpstr>16_image</vt:lpstr>
      <vt:lpstr>17_image</vt:lpstr>
      <vt:lpstr>19_image</vt:lpstr>
      <vt:lpstr>PowerPoint Presentation</vt:lpstr>
      <vt:lpstr>PowerPoint Presentation</vt:lpstr>
      <vt:lpstr>About Me</vt:lpstr>
      <vt:lpstr>The Problem</vt:lpstr>
      <vt:lpstr>The Need</vt:lpstr>
      <vt:lpstr>Why Raspberry Pi?</vt:lpstr>
      <vt:lpstr>Why Raspberry Pi?</vt:lpstr>
      <vt:lpstr>Why Cluster?</vt:lpstr>
      <vt:lpstr>Types of Clusters – Model B</vt:lpstr>
      <vt:lpstr>Types of Clusters – Zero W</vt:lpstr>
      <vt:lpstr>My Hardware Cost</vt:lpstr>
      <vt:lpstr>Extreme Cluster</vt:lpstr>
      <vt:lpstr>Extreme Custer 2</vt:lpstr>
      <vt:lpstr>Options – Other Case</vt:lpstr>
      <vt:lpstr>Options - Screens</vt:lpstr>
      <vt:lpstr>Options - Screens</vt:lpstr>
      <vt:lpstr>Options – Keyboard &amp; Mouse</vt:lpstr>
      <vt:lpstr>Movidius Neural Compute Stick</vt:lpstr>
      <vt:lpstr>Movidius - Cluster</vt:lpstr>
      <vt:lpstr>Movidius - Video</vt:lpstr>
      <vt:lpstr>Movidius – Types of Problems</vt:lpstr>
      <vt:lpstr>Movidius - Architecture</vt:lpstr>
      <vt:lpstr>Movidius – The Next Generation</vt:lpstr>
      <vt:lpstr>Programming Environment</vt:lpstr>
      <vt:lpstr>Demo – well sort of</vt:lpstr>
      <vt:lpstr>Demo – well sort of</vt:lpstr>
      <vt:lpstr>Demo - Performance</vt:lpstr>
      <vt:lpstr>Next Things I want to Try</vt:lpstr>
      <vt:lpstr>Base System</vt:lpstr>
      <vt:lpstr>Base System Part Breakdown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Cori Prainito</dc:creator>
  <cp:keywords/>
  <dc:description/>
  <cp:lastModifiedBy>Brian Korzynski</cp:lastModifiedBy>
  <cp:revision>1107</cp:revision>
  <cp:lastPrinted>2017-03-07T15:13:21Z</cp:lastPrinted>
  <dcterms:modified xsi:type="dcterms:W3CDTF">2018-04-17T20:50:30Z</dcterms:modified>
</cp:coreProperties>
</file>